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2"/>
  </p:notesMasterIdLst>
  <p:handoutMasterIdLst>
    <p:handoutMasterId r:id="rId43"/>
  </p:handoutMasterIdLst>
  <p:sldIdLst>
    <p:sldId id="316" r:id="rId5"/>
    <p:sldId id="292" r:id="rId6"/>
    <p:sldId id="263" r:id="rId7"/>
    <p:sldId id="330" r:id="rId8"/>
    <p:sldId id="308" r:id="rId9"/>
    <p:sldId id="350" r:id="rId10"/>
    <p:sldId id="300" r:id="rId11"/>
    <p:sldId id="302" r:id="rId12"/>
    <p:sldId id="301" r:id="rId13"/>
    <p:sldId id="305" r:id="rId14"/>
    <p:sldId id="295" r:id="rId15"/>
    <p:sldId id="336" r:id="rId16"/>
    <p:sldId id="351" r:id="rId17"/>
    <p:sldId id="334" r:id="rId18"/>
    <p:sldId id="304" r:id="rId19"/>
    <p:sldId id="309" r:id="rId20"/>
    <p:sldId id="352" r:id="rId21"/>
    <p:sldId id="324" r:id="rId22"/>
    <p:sldId id="312" r:id="rId23"/>
    <p:sldId id="317" r:id="rId24"/>
    <p:sldId id="310" r:id="rId25"/>
    <p:sldId id="311" r:id="rId26"/>
    <p:sldId id="313" r:id="rId27"/>
    <p:sldId id="314" r:id="rId28"/>
    <p:sldId id="353" r:id="rId29"/>
    <p:sldId id="307" r:id="rId30"/>
    <p:sldId id="357" r:id="rId31"/>
    <p:sldId id="358" r:id="rId32"/>
    <p:sldId id="359" r:id="rId33"/>
    <p:sldId id="360" r:id="rId34"/>
    <p:sldId id="361" r:id="rId35"/>
    <p:sldId id="328" r:id="rId36"/>
    <p:sldId id="355" r:id="rId37"/>
    <p:sldId id="356" r:id="rId38"/>
    <p:sldId id="288" r:id="rId39"/>
    <p:sldId id="281" r:id="rId40"/>
    <p:sldId id="362" r:id="rId4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0"/>
            <p14:sldId id="302"/>
            <p14:sldId id="301"/>
            <p14:sldId id="305"/>
          </p14:sldIdLst>
        </p14:section>
        <p14:section name="Wind Growth Outlook" id="{A84017D6-3957-4133-ADE4-C18CD21D262E}">
          <p14:sldIdLst>
            <p14:sldId id="295"/>
            <p14:sldId id="336"/>
            <p14:sldId id="351"/>
            <p14:sldId id="334"/>
          </p14:sldIdLst>
        </p14:section>
        <p14:section name="Investment Opportunity" id="{55C9A3E5-3F85-4871-B798-EE91D075CEA7}">
          <p14:sldIdLst>
            <p14:sldId id="304"/>
            <p14:sldId id="309"/>
            <p14:sldId id="352"/>
            <p14:sldId id="324"/>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 id="281"/>
            <p14:sldId id="362"/>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25" autoAdjust="0"/>
    <p:restoredTop sz="93447" autoAdjust="0"/>
  </p:normalViewPr>
  <p:slideViewPr>
    <p:cSldViewPr snapToGrid="0" showGuides="1">
      <p:cViewPr varScale="1">
        <p:scale>
          <a:sx n="47" d="100"/>
          <a:sy n="47" d="100"/>
        </p:scale>
        <p:origin x="54" y="933"/>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xmlns:c16r2="http://schemas.microsoft.com/office/drawing/2015/06/char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rgbClr val="FF00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xmlns:c16r2="http://schemas.microsoft.com/office/drawing/2015/06/char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xmlns:c16r2="http://schemas.microsoft.com/office/drawing/2015/06/char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rgbClr val="32A1A6"/>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xmlns:c16r2="http://schemas.microsoft.com/office/drawing/2015/06/char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258614000"/>
        <c:axId val="258628144"/>
      </c:lineChart>
      <c:catAx>
        <c:axId val="258614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58628144"/>
        <c:crosses val="autoZero"/>
        <c:auto val="1"/>
        <c:lblAlgn val="ctr"/>
        <c:lblOffset val="100"/>
        <c:noMultiLvlLbl val="0"/>
      </c:catAx>
      <c:valAx>
        <c:axId val="25862814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58614000"/>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258624336"/>
        <c:axId val="258623792"/>
      </c:barChart>
      <c:catAx>
        <c:axId val="258624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58623792"/>
        <c:crosses val="autoZero"/>
        <c:auto val="1"/>
        <c:lblAlgn val="ctr"/>
        <c:lblOffset val="100"/>
        <c:noMultiLvlLbl val="0"/>
      </c:catAx>
      <c:valAx>
        <c:axId val="25862379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58624336"/>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chemeClr val="bg2"/>
              </a:solidFill>
              <a:ln w="28575">
                <a:no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258615632"/>
        <c:axId val="258621616"/>
      </c:barChart>
      <c:catAx>
        <c:axId val="258615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58621616"/>
        <c:crosses val="autoZero"/>
        <c:auto val="1"/>
        <c:lblAlgn val="ctr"/>
        <c:lblOffset val="100"/>
        <c:noMultiLvlLbl val="0"/>
      </c:catAx>
      <c:valAx>
        <c:axId val="25862161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586156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3/22/2023</a:t>
            </a:fld>
            <a:endParaRPr lang="en-US" dirty="0"/>
          </a:p>
        </p:txBody>
      </p:sp>
      <p:sp>
        <p:nvSpPr>
          <p:cNvPr id="4" name="Footer Placeholder 3">
            <a:extLst>
              <a:ext uri="{FF2B5EF4-FFF2-40B4-BE49-F238E27FC236}">
                <a16:creationId xmlns=""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smtClean="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25</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23</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3222654505"/>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pic>
        <p:nvPicPr>
          <p:cNvPr id="11" name="Picture 10">
            <a:extLst>
              <a:ext uri="{FF2B5EF4-FFF2-40B4-BE49-F238E27FC236}">
                <a16:creationId xmlns="" xmlns:a16="http://schemas.microsoft.com/office/drawing/2014/main" id="{37C47330-CF59-2CB9-A634-B056FE535471}"/>
              </a:ext>
            </a:extLst>
          </p:cNvPr>
          <p:cNvPicPr>
            <a:picLocks noChangeAspect="1"/>
          </p:cNvPicPr>
          <p:nvPr/>
        </p:nvPicPr>
        <p:blipFill>
          <a:blip r:embed="rId2"/>
          <a:stretch>
            <a:fillRect/>
          </a:stretch>
        </p:blipFill>
        <p:spPr>
          <a:xfrm>
            <a:off x="1250339" y="1790658"/>
            <a:ext cx="9053388" cy="4823226"/>
          </a:xfrm>
          <a:prstGeom prst="rect">
            <a:avLst/>
          </a:prstGeom>
        </p:spPr>
      </p:pic>
    </p:spTree>
    <p:extLst>
      <p:ext uri="{BB962C8B-B14F-4D97-AF65-F5344CB8AC3E}">
        <p14:creationId xmlns:p14="http://schemas.microsoft.com/office/powerpoint/2010/main" val="3572717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2" descr="Sheet 3">
            <a:extLst>
              <a:ext uri="{FF2B5EF4-FFF2-40B4-BE49-F238E27FC236}">
                <a16:creationId xmlns="" xmlns:a16="http://schemas.microsoft.com/office/drawing/2014/main" id="{EC51179B-361D-4535-BB87-EA74D9FEA6B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227"/>
          <a:stretch/>
        </p:blipFill>
        <p:spPr>
          <a:xfrm>
            <a:off x="1169149" y="1862318"/>
            <a:ext cx="8336389" cy="4806111"/>
          </a:xfrm>
          <a:prstGeom prst="rect">
            <a:avLst/>
          </a:prstGeom>
        </p:spPr>
      </p:pic>
      <p:sp>
        <p:nvSpPr>
          <p:cNvPr id="2" name="Slide Number Placeholder 1">
            <a:extLst>
              <a:ext uri="{FF2B5EF4-FFF2-40B4-BE49-F238E27FC236}">
                <a16:creationId xmlns=""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 xmlns:a16="http://schemas.microsoft.com/office/drawing/2014/main" id="{C48FF4E1-FF87-B750-ECA7-41DE27C501EE}"/>
              </a:ext>
            </a:extLst>
          </p:cNvPr>
          <p:cNvSpPr txBox="1"/>
          <p:nvPr/>
        </p:nvSpPr>
        <p:spPr>
          <a:xfrm>
            <a:off x="6969513" y="3059668"/>
            <a:ext cx="2225289" cy="369332"/>
          </a:xfrm>
          <a:prstGeom prst="rect">
            <a:avLst/>
          </a:prstGeom>
          <a:noFill/>
        </p:spPr>
        <p:txBody>
          <a:bodyPr wrap="none" rtlCol="0">
            <a:spAutoFit/>
          </a:bodyPr>
          <a:lstStyle/>
          <a:p>
            <a:r>
              <a:rPr lang="en-SG" dirty="0">
                <a:solidFill>
                  <a:srgbClr val="CC6600"/>
                </a:solidFill>
              </a:rPr>
              <a:t>MSE = 2.935M MWh</a:t>
            </a:r>
          </a:p>
        </p:txBody>
      </p:sp>
      <p:sp>
        <p:nvSpPr>
          <p:cNvPr id="4" name="TextBox 3"/>
          <p:cNvSpPr txBox="1"/>
          <p:nvPr/>
        </p:nvSpPr>
        <p:spPr>
          <a:xfrm>
            <a:off x="8207957" y="3798277"/>
            <a:ext cx="2483489" cy="1477328"/>
          </a:xfrm>
          <a:prstGeom prst="rect">
            <a:avLst/>
          </a:prstGeom>
          <a:solidFill>
            <a:schemeClr val="bg2">
              <a:lumMod val="20000"/>
              <a:lumOff val="80000"/>
            </a:schemeClr>
          </a:solidFill>
        </p:spPr>
        <p:txBody>
          <a:bodyPr wrap="square" rtlCol="0">
            <a:spAutoFit/>
          </a:bodyPr>
          <a:lstStyle/>
          <a:p>
            <a:r>
              <a:rPr lang="en-SG" b="1" dirty="0" smtClean="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smtClean="0">
                <a:solidFill>
                  <a:srgbClr val="000000"/>
                </a:solidFill>
              </a:rPr>
              <a:t>Year 2022 </a:t>
            </a:r>
            <a:r>
              <a:rPr lang="en-SG" dirty="0">
                <a:solidFill>
                  <a:srgbClr val="000000"/>
                </a:solidFill>
              </a:rPr>
              <a:t>–</a:t>
            </a:r>
            <a:r>
              <a:rPr lang="en-SG" dirty="0" smtClean="0">
                <a:solidFill>
                  <a:srgbClr val="000000"/>
                </a:solidFill>
              </a:rPr>
              <a:t> 14.1%</a:t>
            </a:r>
          </a:p>
          <a:p>
            <a:pPr marL="285750" indent="-285750">
              <a:buFont typeface="Arial" panose="020B0604020202020204" pitchFamily="34" charset="0"/>
              <a:buChar char="•"/>
            </a:pPr>
            <a:r>
              <a:rPr lang="en-SG" dirty="0" smtClean="0">
                <a:solidFill>
                  <a:srgbClr val="000000"/>
                </a:solidFill>
              </a:rPr>
              <a:t>Year 2023 – 12.0%</a:t>
            </a:r>
          </a:p>
          <a:p>
            <a:pPr marL="285750" indent="-285750">
              <a:buFont typeface="Arial" panose="020B0604020202020204" pitchFamily="34" charset="0"/>
              <a:buChar char="•"/>
            </a:pPr>
            <a:r>
              <a:rPr lang="en-SG" dirty="0" smtClean="0">
                <a:solidFill>
                  <a:srgbClr val="000000"/>
                </a:solidFill>
              </a:rPr>
              <a:t>Year 2024 – 11.6%</a:t>
            </a:r>
            <a:endParaRPr lang="en-SG" dirty="0">
              <a:solidFill>
                <a:srgbClr val="000000"/>
              </a:solidFill>
            </a:endParaRPr>
          </a:p>
        </p:txBody>
      </p:sp>
    </p:spTree>
    <p:extLst>
      <p:ext uri="{BB962C8B-B14F-4D97-AF65-F5344CB8AC3E}">
        <p14:creationId xmlns:p14="http://schemas.microsoft.com/office/powerpoint/2010/main" val="3275294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solidFill>
                  <a:srgbClr val="C00000"/>
                </a:solidFill>
              </a:rPr>
              <a:t>Caveats</a:t>
            </a:r>
          </a:p>
        </p:txBody>
      </p:sp>
      <p:sp>
        <p:nvSpPr>
          <p:cNvPr id="4" name="Content Placeholder 3"/>
          <p:cNvSpPr>
            <a:spLocks noGrp="1"/>
          </p:cNvSpPr>
          <p:nvPr>
            <p:ph idx="1"/>
          </p:nvPr>
        </p:nvSpPr>
        <p:spPr>
          <a:xfrm>
            <a:off x="419100" y="1956257"/>
            <a:ext cx="11353800" cy="4113262"/>
          </a:xfrm>
        </p:spPr>
        <p:txBody>
          <a:bodyPr/>
          <a:lstStyle/>
          <a:p>
            <a:r>
              <a:rPr lang="en-SG" dirty="0"/>
              <a:t>Focusing only on onshore wind turbine projects in the U.S. in operation as of 2021 </a:t>
            </a:r>
          </a:p>
          <a:p>
            <a:r>
              <a:rPr lang="en-SG" dirty="0"/>
              <a:t>Projects with 2 years of operation or less were excluded from analysis </a:t>
            </a:r>
          </a:p>
          <a:p>
            <a:endParaRPr lang="en-SG" dirty="0"/>
          </a:p>
        </p:txBody>
      </p:sp>
    </p:spTree>
    <p:extLst>
      <p:ext uri="{BB962C8B-B14F-4D97-AF65-F5344CB8AC3E}">
        <p14:creationId xmlns:p14="http://schemas.microsoft.com/office/powerpoint/2010/main" val="3349267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1017815" y="4182432"/>
            <a:ext cx="10156371" cy="1854425"/>
          </a:xfrm>
        </p:spPr>
        <p:txBody>
          <a:bodyPr>
            <a:normAutofit/>
          </a:bodyPr>
          <a:lstStyle/>
          <a:p>
            <a:pPr marL="0" indent="0">
              <a:spcAft>
                <a:spcPts val="1000"/>
              </a:spcAft>
              <a:buNone/>
            </a:pPr>
            <a:r>
              <a:rPr lang="en-US" sz="2000" dirty="0"/>
              <a:t>To get an overview of the plants’ performance, we clustered them based on:</a:t>
            </a:r>
          </a:p>
          <a:p>
            <a:pPr lvl="1"/>
            <a:r>
              <a:rPr lang="en-US" dirty="0"/>
              <a:t>Uptime, Uptime rate</a:t>
            </a:r>
          </a:p>
          <a:p>
            <a:pPr lvl="1"/>
            <a:r>
              <a:rPr lang="en-US" dirty="0"/>
              <a:t>Efficiency, Efficiency rate</a:t>
            </a:r>
          </a:p>
          <a:p>
            <a:pPr lvl="1"/>
            <a:r>
              <a:rPr lang="en-US" dirty="0"/>
              <a:t>Average turbine specifications (net generation, fuel consumption, capacity) divided by the number of turbines respectively</a:t>
            </a:r>
          </a:p>
        </p:txBody>
      </p:sp>
      <p:graphicFrame>
        <p:nvGraphicFramePr>
          <p:cNvPr id="5" name="Table 6">
            <a:extLst>
              <a:ext uri="{FF2B5EF4-FFF2-40B4-BE49-F238E27FC236}">
                <a16:creationId xmlns=""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391963871"/>
              </p:ext>
            </p:extLst>
          </p:nvPr>
        </p:nvGraphicFramePr>
        <p:xfrm>
          <a:off x="2158410" y="1989791"/>
          <a:ext cx="7713404" cy="1965520"/>
        </p:xfrm>
        <a:graphic>
          <a:graphicData uri="http://schemas.openxmlformats.org/drawingml/2006/table">
            <a:tbl>
              <a:tblPr firstRow="1" bandRow="1">
                <a:tableStyleId>{BC89EF96-8CEA-46FF-86C4-4CE0E7609802}</a:tableStyleId>
              </a:tblPr>
              <a:tblGrid>
                <a:gridCol w="2494974">
                  <a:extLst>
                    <a:ext uri="{9D8B030D-6E8A-4147-A177-3AD203B41FA5}">
                      <a16:colId xmlns="" xmlns:a16="http://schemas.microsoft.com/office/drawing/2014/main" val="3474374449"/>
                    </a:ext>
                  </a:extLst>
                </a:gridCol>
                <a:gridCol w="5218430">
                  <a:extLst>
                    <a:ext uri="{9D8B030D-6E8A-4147-A177-3AD203B41FA5}">
                      <a16:colId xmlns="" xmlns:a16="http://schemas.microsoft.com/office/drawing/2014/main" val="2798267686"/>
                    </a:ext>
                  </a:extLst>
                </a:gridCol>
              </a:tblGrid>
              <a:tr h="491380">
                <a:tc>
                  <a:txBody>
                    <a:bodyPr/>
                    <a:lstStyle/>
                    <a:p>
                      <a:pPr algn="ctr"/>
                      <a:r>
                        <a:rPr lang="en-US" sz="2400" b="0" dirty="0"/>
                        <a:t>Uptime</a:t>
                      </a:r>
                      <a:endParaRPr lang="en-SG" sz="2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t>Net Generation / Total Capacity ⬆</a:t>
                      </a:r>
                    </a:p>
                  </a:txBody>
                  <a:tcPr/>
                </a:tc>
                <a:extLst>
                  <a:ext uri="{0D108BD9-81ED-4DB2-BD59-A6C34878D82A}">
                    <a16:rowId xmlns="" xmlns:a16="http://schemas.microsoft.com/office/drawing/2014/main" val="2158440082"/>
                  </a:ext>
                </a:extLst>
              </a:tr>
              <a:tr h="491380">
                <a:tc>
                  <a:txBody>
                    <a:bodyPr/>
                    <a:lstStyle/>
                    <a:p>
                      <a:pPr algn="ctr"/>
                      <a:r>
                        <a:rPr lang="en-SG" sz="2400" b="0" dirty="0" smtClean="0"/>
                        <a:t>Uptime Rate</a:t>
                      </a:r>
                      <a:endParaRPr lang="en-SG" sz="2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smtClean="0"/>
                        <a:t>Uptime CAGR ⬆</a:t>
                      </a:r>
                      <a:endParaRPr lang="en-US" sz="2400" b="0" dirty="0"/>
                    </a:p>
                  </a:txBody>
                  <a:tcPr/>
                </a:tc>
              </a:tr>
              <a:tr h="491380">
                <a:tc>
                  <a:txBody>
                    <a:bodyPr/>
                    <a:lstStyle/>
                    <a:p>
                      <a:pPr algn="ctr"/>
                      <a:r>
                        <a:rPr lang="en-US" sz="2400" dirty="0"/>
                        <a:t>Efficiency</a:t>
                      </a:r>
                      <a:endParaRPr lang="en-SG"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Total Consumption / Net Generation ⬇</a:t>
                      </a:r>
                    </a:p>
                  </a:txBody>
                  <a:tcPr/>
                </a:tc>
                <a:extLst>
                  <a:ext uri="{0D108BD9-81ED-4DB2-BD59-A6C34878D82A}">
                    <a16:rowId xmlns="" xmlns:a16="http://schemas.microsoft.com/office/drawing/2014/main" val="1838396140"/>
                  </a:ext>
                </a:extLst>
              </a:tr>
              <a:tr h="491380">
                <a:tc>
                  <a:txBody>
                    <a:bodyPr/>
                    <a:lstStyle/>
                    <a:p>
                      <a:pPr algn="ctr"/>
                      <a:r>
                        <a:rPr lang="en-US" sz="2400" dirty="0"/>
                        <a:t>Efficiency Rate </a:t>
                      </a:r>
                      <a:endParaRPr lang="en-SG"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Efficiency CAGR ⬇</a:t>
                      </a:r>
                    </a:p>
                  </a:txBody>
                  <a:tcPr/>
                </a:tc>
                <a:extLst>
                  <a:ext uri="{0D108BD9-81ED-4DB2-BD59-A6C34878D82A}">
                    <a16:rowId xmlns="" xmlns:a16="http://schemas.microsoft.com/office/drawing/2014/main" val="563150961"/>
                  </a:ext>
                </a:extLst>
              </a:tr>
            </a:tbl>
          </a:graphicData>
        </a:graphic>
      </p:graphicFrame>
    </p:spTree>
    <p:extLst>
      <p:ext uri="{BB962C8B-B14F-4D97-AF65-F5344CB8AC3E}">
        <p14:creationId xmlns:p14="http://schemas.microsoft.com/office/powerpoint/2010/main" val="24116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l="10419" t="8890" r="10462" b="8925"/>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Autofit/>
          </a:bodyPr>
          <a:lstStyle/>
          <a:p>
            <a:r>
              <a:rPr lang="en-SG" sz="2800" dirty="0"/>
              <a:t>Older wind farms have higher efficiency growth rate and lower net generation and uptime growth rate.</a:t>
            </a:r>
          </a:p>
        </p:txBody>
      </p:sp>
      <p:grpSp>
        <p:nvGrpSpPr>
          <p:cNvPr id="9" name="Group 8">
            <a:extLst>
              <a:ext uri="{FF2B5EF4-FFF2-40B4-BE49-F238E27FC236}">
                <a16:creationId xmlns="" xmlns:a16="http://schemas.microsoft.com/office/drawing/2014/main" id="{4471213E-CA65-40D8-E78C-05C62FA134D4}"/>
              </a:ext>
            </a:extLst>
          </p:cNvPr>
          <p:cNvGrpSpPr/>
          <p:nvPr/>
        </p:nvGrpSpPr>
        <p:grpSpPr>
          <a:xfrm>
            <a:off x="1415143" y="1855135"/>
            <a:ext cx="9361715" cy="4633592"/>
            <a:chOff x="1045028" y="1855135"/>
            <a:chExt cx="9361715" cy="4633592"/>
          </a:xfrm>
        </p:grpSpPr>
        <p:pic>
          <p:nvPicPr>
            <p:cNvPr id="5" name="Picture 4">
              <a:extLst>
                <a:ext uri="{FF2B5EF4-FFF2-40B4-BE49-F238E27FC236}">
                  <a16:creationId xmlns="" xmlns:a16="http://schemas.microsoft.com/office/drawing/2014/main" id="{9C4610BE-0E29-41D2-98E2-AE03C9D6E814}"/>
                </a:ext>
              </a:extLst>
            </p:cNvPr>
            <p:cNvPicPr>
              <a:picLocks noChangeAspect="1"/>
            </p:cNvPicPr>
            <p:nvPr/>
          </p:nvPicPr>
          <p:blipFill rotWithShape="1">
            <a:blip r:embed="rId2"/>
            <a:srcRect l="2318" t="6238" r="7400" b="4300"/>
            <a:stretch/>
          </p:blipFill>
          <p:spPr>
            <a:xfrm>
              <a:off x="1045028" y="1855135"/>
              <a:ext cx="8055429" cy="4633592"/>
            </a:xfrm>
            <a:prstGeom prst="rect">
              <a:avLst/>
            </a:prstGeom>
          </p:spPr>
        </p:pic>
        <p:sp>
          <p:nvSpPr>
            <p:cNvPr id="6" name="TextBox 5">
              <a:extLst>
                <a:ext uri="{FF2B5EF4-FFF2-40B4-BE49-F238E27FC236}">
                  <a16:creationId xmlns="" xmlns:a16="http://schemas.microsoft.com/office/drawing/2014/main" id="{E95C3002-500B-CA7C-6EF1-37EBDC44F752}"/>
                </a:ext>
              </a:extLst>
            </p:cNvPr>
            <p:cNvSpPr txBox="1"/>
            <p:nvPr/>
          </p:nvSpPr>
          <p:spPr>
            <a:xfrm>
              <a:off x="7578103" y="2185853"/>
              <a:ext cx="2808514" cy="369332"/>
            </a:xfrm>
            <a:prstGeom prst="rect">
              <a:avLst/>
            </a:prstGeom>
            <a:noFill/>
          </p:spPr>
          <p:txBody>
            <a:bodyPr wrap="square" rtlCol="0">
              <a:spAutoFit/>
            </a:bodyPr>
            <a:lstStyle/>
            <a:p>
              <a:r>
                <a:rPr lang="en-SG" dirty="0">
                  <a:solidFill>
                    <a:srgbClr val="000000"/>
                  </a:solidFill>
                </a:rPr>
                <a:t>Avg. Efficiency CAGR</a:t>
              </a:r>
            </a:p>
          </p:txBody>
        </p:sp>
        <p:sp>
          <p:nvSpPr>
            <p:cNvPr id="7" name="TextBox 6">
              <a:extLst>
                <a:ext uri="{FF2B5EF4-FFF2-40B4-BE49-F238E27FC236}">
                  <a16:creationId xmlns="" xmlns:a16="http://schemas.microsoft.com/office/drawing/2014/main" id="{C582F0BF-9255-80F2-7F3C-9706D49E04A4}"/>
                </a:ext>
              </a:extLst>
            </p:cNvPr>
            <p:cNvSpPr txBox="1"/>
            <p:nvPr/>
          </p:nvSpPr>
          <p:spPr>
            <a:xfrm>
              <a:off x="7598229" y="4014811"/>
              <a:ext cx="2808514" cy="369332"/>
            </a:xfrm>
            <a:prstGeom prst="rect">
              <a:avLst/>
            </a:prstGeom>
            <a:noFill/>
          </p:spPr>
          <p:txBody>
            <a:bodyPr wrap="square" rtlCol="0">
              <a:spAutoFit/>
            </a:bodyPr>
            <a:lstStyle/>
            <a:p>
              <a:r>
                <a:rPr lang="en-SG" dirty="0">
                  <a:solidFill>
                    <a:srgbClr val="000000"/>
                  </a:solidFill>
                </a:rPr>
                <a:t>Avg. Net Generation CAGR</a:t>
              </a:r>
            </a:p>
          </p:txBody>
        </p:sp>
        <p:sp>
          <p:nvSpPr>
            <p:cNvPr id="8" name="TextBox 7">
              <a:extLst>
                <a:ext uri="{FF2B5EF4-FFF2-40B4-BE49-F238E27FC236}">
                  <a16:creationId xmlns="" xmlns:a16="http://schemas.microsoft.com/office/drawing/2014/main" id="{DFC38E30-BE7F-B67D-2E28-E9B71D2B0845}"/>
                </a:ext>
              </a:extLst>
            </p:cNvPr>
            <p:cNvSpPr txBox="1"/>
            <p:nvPr/>
          </p:nvSpPr>
          <p:spPr>
            <a:xfrm>
              <a:off x="7578102" y="5453110"/>
              <a:ext cx="2808514" cy="369332"/>
            </a:xfrm>
            <a:prstGeom prst="rect">
              <a:avLst/>
            </a:prstGeom>
            <a:noFill/>
          </p:spPr>
          <p:txBody>
            <a:bodyPr wrap="square" rtlCol="0">
              <a:spAutoFit/>
            </a:bodyPr>
            <a:lstStyle/>
            <a:p>
              <a:r>
                <a:rPr lang="en-SG" dirty="0">
                  <a:solidFill>
                    <a:srgbClr val="000000"/>
                  </a:solidFill>
                </a:rPr>
                <a:t>Avg. Uptime CAGR</a:t>
              </a:r>
            </a:p>
          </p:txBody>
        </p:sp>
      </p:grpSp>
    </p:spTree>
    <p:extLst>
      <p:ext uri="{BB962C8B-B14F-4D97-AF65-F5344CB8AC3E}">
        <p14:creationId xmlns:p14="http://schemas.microsoft.com/office/powerpoint/2010/main" val="3072952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 xmlns:a16="http://schemas.microsoft.com/office/drawing/2014/main"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 xmlns:a16="http://schemas.microsoft.com/office/drawing/2014/main"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US" sz="2800" dirty="0"/>
              <a:t>The ideal number of cluster is k=2</a:t>
            </a:r>
            <a:endParaRPr lang="en-SG" sz="2800" dirty="0"/>
          </a:p>
        </p:txBody>
      </p:sp>
      <p:sp>
        <p:nvSpPr>
          <p:cNvPr id="7" name="TextBox 6">
            <a:extLst>
              <a:ext uri="{FF2B5EF4-FFF2-40B4-BE49-F238E27FC236}">
                <a16:creationId xmlns=""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 xmlns:a16="http://schemas.microsoft.com/office/drawing/2014/main" id="{BF66E146-9C7A-069D-CF5E-A6554A17EA4E}"/>
                </a:ext>
              </a:extLst>
            </p:cNvPr>
            <p:cNvPicPr>
              <a:picLocks noChangeAspect="1"/>
            </p:cNvPicPr>
            <p:nvPr/>
          </p:nvPicPr>
          <p:blipFill>
            <a:blip r:embed="rId3"/>
            <a:stretch>
              <a:fillRect/>
            </a:stretch>
          </p:blipFill>
          <p:spPr>
            <a:xfrm>
              <a:off x="962287" y="1889038"/>
              <a:ext cx="4738267" cy="2819941"/>
            </a:xfrm>
            <a:prstGeom prst="rect">
              <a:avLst/>
            </a:prstGeom>
          </p:spPr>
        </p:pic>
        <p:sp>
          <p:nvSpPr>
            <p:cNvPr id="14" name="Oval 13">
              <a:extLst>
                <a:ext uri="{FF2B5EF4-FFF2-40B4-BE49-F238E27FC236}">
                  <a16:creationId xmlns=""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grpSp>
        <p:nvGrpSpPr>
          <p:cNvPr id="13" name="Group 12">
            <a:extLst>
              <a:ext uri="{FF2B5EF4-FFF2-40B4-BE49-F238E27FC236}">
                <a16:creationId xmlns="" xmlns:a16="http://schemas.microsoft.com/office/drawing/2014/main" id="{A2D929C4-2526-9BA6-49B1-CD2001CB38EA}"/>
              </a:ext>
            </a:extLst>
          </p:cNvPr>
          <p:cNvGrpSpPr/>
          <p:nvPr/>
        </p:nvGrpSpPr>
        <p:grpSpPr>
          <a:xfrm>
            <a:off x="6536424" y="2284225"/>
            <a:ext cx="4600311" cy="2747150"/>
            <a:chOff x="6536424" y="1865471"/>
            <a:chExt cx="4738265" cy="2829531"/>
          </a:xfrm>
        </p:grpSpPr>
        <p:pic>
          <p:nvPicPr>
            <p:cNvPr id="19" name="Picture 18">
              <a:extLst>
                <a:ext uri="{FF2B5EF4-FFF2-40B4-BE49-F238E27FC236}">
                  <a16:creationId xmlns="" xmlns:a16="http://schemas.microsoft.com/office/drawing/2014/main" id="{6AC7A890-1F13-947B-955D-765338AFEBC8}"/>
                </a:ext>
              </a:extLst>
            </p:cNvPr>
            <p:cNvPicPr>
              <a:picLocks noChangeAspect="1"/>
            </p:cNvPicPr>
            <p:nvPr/>
          </p:nvPicPr>
          <p:blipFill>
            <a:blip r:embed="rId4"/>
            <a:stretch>
              <a:fillRect/>
            </a:stretch>
          </p:blipFill>
          <p:spPr>
            <a:xfrm>
              <a:off x="6536424" y="1865471"/>
              <a:ext cx="4738265" cy="2829531"/>
            </a:xfrm>
            <a:prstGeom prst="rect">
              <a:avLst/>
            </a:prstGeom>
          </p:spPr>
        </p:pic>
        <p:sp>
          <p:nvSpPr>
            <p:cNvPr id="17" name="Oval 16">
              <a:extLst>
                <a:ext uri="{FF2B5EF4-FFF2-40B4-BE49-F238E27FC236}">
                  <a16:creationId xmlns="" xmlns:a16="http://schemas.microsoft.com/office/drawing/2014/main" id="{85FF8C9B-442D-5D74-EB44-C848F6823FDA}"/>
                </a:ext>
              </a:extLst>
            </p:cNvPr>
            <p:cNvSpPr/>
            <p:nvPr/>
          </p:nvSpPr>
          <p:spPr>
            <a:xfrm>
              <a:off x="6755091" y="1952425"/>
              <a:ext cx="526423" cy="24889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98E317DD-4631-A3FA-4D2F-7D9FC7A74BB8}"/>
                </a:ext>
              </a:extLst>
            </p:cNvPr>
            <p:cNvSpPr txBox="1"/>
            <p:nvPr/>
          </p:nvSpPr>
          <p:spPr>
            <a:xfrm>
              <a:off x="7203440" y="1982628"/>
              <a:ext cx="870397" cy="369332"/>
            </a:xfrm>
            <a:prstGeom prst="rect">
              <a:avLst/>
            </a:prstGeom>
            <a:noFill/>
          </p:spPr>
          <p:txBody>
            <a:bodyPr wrap="square" rtlCol="0">
              <a:spAutoFit/>
            </a:bodyPr>
            <a:lstStyle/>
            <a:p>
              <a:r>
                <a:rPr lang="en-US" dirty="0"/>
                <a:t>K = 2</a:t>
              </a:r>
            </a:p>
          </p:txBody>
        </p:sp>
      </p:grpSp>
      <p:sp>
        <p:nvSpPr>
          <p:cNvPr id="11" name="TextBox 10">
            <a:extLst>
              <a:ext uri="{FF2B5EF4-FFF2-40B4-BE49-F238E27FC236}">
                <a16:creationId xmlns=""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25</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Partner Selection &amp; Investment Plan</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26</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 xmlns:a16="http://schemas.microsoft.com/office/drawing/2014/main" id="{D966F852-7637-404E-8FCA-D1D59E6CA4B0}"/>
              </a:ext>
            </a:extLst>
          </p:cNvPr>
          <p:cNvSpPr>
            <a:spLocks noGrp="1"/>
          </p:cNvSpPr>
          <p:nvPr>
            <p:ph type="body" idx="49"/>
          </p:nvPr>
        </p:nvSpPr>
        <p:spPr>
          <a:xfrm>
            <a:off x="419100" y="1839820"/>
            <a:ext cx="10668000" cy="815993"/>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a:t>
            </a:r>
            <a:r>
              <a:rPr lang="en-US" sz="2000" b="0" i="0" dirty="0" smtClean="0">
                <a:solidFill>
                  <a:srgbClr val="000000"/>
                </a:solidFill>
              </a:rPr>
              <a:t>- USD1.5b for wind </a:t>
            </a:r>
            <a:r>
              <a:rPr lang="en-US" sz="2000" b="0" i="0" dirty="0">
                <a:solidFill>
                  <a:srgbClr val="000000"/>
                </a:solidFill>
              </a:rPr>
              <a:t>farm </a:t>
            </a:r>
            <a:r>
              <a:rPr lang="en-US" sz="2000" b="0" i="0" dirty="0" smtClean="0">
                <a:solidFill>
                  <a:srgbClr val="000000"/>
                </a:solidFill>
              </a:rPr>
              <a:t>capacity of 300 - 600 </a:t>
            </a:r>
            <a:r>
              <a:rPr lang="en-US" sz="2000" b="0" i="0" dirty="0">
                <a:solidFill>
                  <a:srgbClr val="000000"/>
                </a:solidFill>
              </a:rPr>
              <a:t>MW</a:t>
            </a:r>
          </a:p>
        </p:txBody>
      </p:sp>
      <p:sp>
        <p:nvSpPr>
          <p:cNvPr id="9" name="Text Placeholder 8">
            <a:extLst>
              <a:ext uri="{FF2B5EF4-FFF2-40B4-BE49-F238E27FC236}">
                <a16:creationId xmlns=""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 xmlns:a16="http://schemas.microsoft.com/office/drawing/2014/main" id="{8E3E46FC-F5F9-4A10-BB16-EF6F235E39C9}"/>
              </a:ext>
            </a:extLst>
          </p:cNvPr>
          <p:cNvSpPr>
            <a:spLocks noGrp="1"/>
          </p:cNvSpPr>
          <p:nvPr>
            <p:ph type="body" sz="quarter" idx="13"/>
          </p:nvPr>
        </p:nvSpPr>
        <p:spPr/>
        <p:txBody>
          <a:bodyPr>
            <a:normAutofit/>
          </a:bodyPr>
          <a:lstStyle/>
          <a:p>
            <a:r>
              <a:rPr lang="en-US" dirty="0"/>
              <a:t>NextEra Energy Partners acquired </a:t>
            </a:r>
            <a:r>
              <a:rPr lang="en-US" b="1" dirty="0"/>
              <a:t>391MW</a:t>
            </a:r>
            <a:r>
              <a:rPr lang="en-US" dirty="0"/>
              <a:t> capacity wind farm from Brookfield Renewable.</a:t>
            </a:r>
          </a:p>
        </p:txBody>
      </p:sp>
      <p:sp>
        <p:nvSpPr>
          <p:cNvPr id="17" name="Text Placeholder 16">
            <a:extLst>
              <a:ext uri="{FF2B5EF4-FFF2-40B4-BE49-F238E27FC236}">
                <a16:creationId xmlns=""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 xmlns:a16="http://schemas.microsoft.com/office/drawing/2014/main" id="{3B17BE10-95BA-447C-A8AF-14CE0F562725}"/>
              </a:ext>
            </a:extLst>
          </p:cNvPr>
          <p:cNvSpPr>
            <a:spLocks noGrp="1"/>
          </p:cNvSpPr>
          <p:nvPr>
            <p:ph type="body" sz="quarter" idx="38"/>
          </p:nvPr>
        </p:nvSpPr>
        <p:spPr/>
        <p:txBody>
          <a:bodyPr>
            <a:normAutofit/>
          </a:bodyPr>
          <a:lstStyle/>
          <a:p>
            <a:r>
              <a:rPr lang="en-US" dirty="0"/>
              <a:t>Enbridge acquired wind and solar energy portfolio from Tri Global Energy.</a:t>
            </a:r>
          </a:p>
        </p:txBody>
      </p:sp>
      <p:sp>
        <p:nvSpPr>
          <p:cNvPr id="22" name="Text Placeholder 21">
            <a:extLst>
              <a:ext uri="{FF2B5EF4-FFF2-40B4-BE49-F238E27FC236}">
                <a16:creationId xmlns=""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 xmlns:a16="http://schemas.microsoft.com/office/drawing/2014/main" id="{13E1E37E-D3EE-41DF-9201-3607EE7A6FDE}"/>
              </a:ext>
            </a:extLst>
          </p:cNvPr>
          <p:cNvSpPr>
            <a:spLocks noGrp="1"/>
          </p:cNvSpPr>
          <p:nvPr>
            <p:ph type="body" sz="quarter" idx="42"/>
          </p:nvPr>
        </p:nvSpPr>
        <p:spPr/>
        <p:txBody>
          <a:bodyPr>
            <a:normAutofit/>
          </a:bodyPr>
          <a:lstStyle/>
          <a:p>
            <a:r>
              <a:rPr lang="en-US" dirty="0"/>
              <a:t>InfraRed Capital acquired 49% stake in </a:t>
            </a:r>
            <a:r>
              <a:rPr lang="en-US" b="1" dirty="0"/>
              <a:t>551MW</a:t>
            </a:r>
            <a:r>
              <a:rPr lang="en-US" dirty="0"/>
              <a:t> capacity wind farm from Algonquin.</a:t>
            </a:r>
          </a:p>
          <a:p>
            <a:endParaRPr lang="en-US" b="1" dirty="0"/>
          </a:p>
        </p:txBody>
      </p:sp>
      <p:sp>
        <p:nvSpPr>
          <p:cNvPr id="26" name="Text Placeholder 25">
            <a:extLst>
              <a:ext uri="{FF2B5EF4-FFF2-40B4-BE49-F238E27FC236}">
                <a16:creationId xmlns=""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 xmlns:a16="http://schemas.microsoft.com/office/drawing/2014/main" id="{55AD99B0-C6C9-4D5C-8AE7-BE7081DD2D1E}"/>
              </a:ext>
            </a:extLst>
          </p:cNvPr>
          <p:cNvSpPr>
            <a:spLocks noGrp="1"/>
          </p:cNvSpPr>
          <p:nvPr>
            <p:ph type="body" sz="quarter" idx="46"/>
          </p:nvPr>
        </p:nvSpPr>
        <p:spPr/>
        <p:txBody>
          <a:bodyPr>
            <a:normAutofit/>
          </a:bodyPr>
          <a:lstStyle/>
          <a:p>
            <a:r>
              <a:rPr lang="en-US" dirty="0"/>
              <a:t>NextEra Energy Partners acquired wind and solar energy portfolio from NextEra Energy Resources.</a:t>
            </a:r>
            <a:endParaRPr lang="en-US" b="1" dirty="0"/>
          </a:p>
        </p:txBody>
      </p:sp>
      <p:sp>
        <p:nvSpPr>
          <p:cNvPr id="14" name="Text Placeholder 13">
            <a:extLst>
              <a:ext uri="{FF2B5EF4-FFF2-40B4-BE49-F238E27FC236}">
                <a16:creationId xmlns=""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 xmlns:a16="http://schemas.microsoft.com/office/drawing/2014/main" id="{7819873B-BF5B-4AA1-8212-352CEDD7D491}"/>
              </a:ext>
            </a:extLst>
          </p:cNvPr>
          <p:cNvSpPr>
            <a:spLocks noGrp="1"/>
          </p:cNvSpPr>
          <p:nvPr>
            <p:ph type="body" sz="quarter" idx="34"/>
          </p:nvPr>
        </p:nvSpPr>
        <p:spPr/>
        <p:txBody>
          <a:bodyPr>
            <a:normAutofit/>
          </a:bodyPr>
          <a:lstStyle/>
          <a:p>
            <a:r>
              <a:rPr lang="en-US" dirty="0" err="1"/>
              <a:t>Boralex</a:t>
            </a:r>
            <a:r>
              <a:rPr lang="en-US" dirty="0"/>
              <a:t> acquired 50% stake in </a:t>
            </a:r>
            <a:r>
              <a:rPr lang="en-US" b="1" dirty="0"/>
              <a:t>447MW</a:t>
            </a:r>
            <a:r>
              <a:rPr lang="en-US" dirty="0"/>
              <a:t> capacity wind farm from EDF Renewables North America</a:t>
            </a:r>
          </a:p>
        </p:txBody>
      </p:sp>
      <p:sp>
        <p:nvSpPr>
          <p:cNvPr id="4" name="Slide Number Placeholder 3">
            <a:extLst>
              <a:ext uri="{FF2B5EF4-FFF2-40B4-BE49-F238E27FC236}">
                <a16:creationId xmlns=""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27</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p:txBody>
          <a:bodyPr/>
          <a:lstStyle/>
          <a:p>
            <a:r>
              <a:rPr lang="en-SG" dirty="0" smtClean="0"/>
              <a:t>Plant capacity </a:t>
            </a:r>
            <a:r>
              <a:rPr lang="en-SG" dirty="0"/>
              <a:t>b</a:t>
            </a:r>
            <a:r>
              <a:rPr lang="en-SG" dirty="0" smtClean="0"/>
              <a:t>elow </a:t>
            </a:r>
            <a:r>
              <a:rPr lang="en-SG" dirty="0"/>
              <a:t>600 </a:t>
            </a:r>
            <a:r>
              <a:rPr lang="en-SG" dirty="0" smtClean="0"/>
              <a:t>MW to keep within a more manageable investment budget</a:t>
            </a:r>
            <a:endParaRPr lang="en-SG" dirty="0"/>
          </a:p>
          <a:p>
            <a:r>
              <a:rPr lang="en-SG" dirty="0"/>
              <a:t>Cluster with higher uptime and consumption rate (blue cluster)</a:t>
            </a:r>
          </a:p>
          <a:p>
            <a:r>
              <a:rPr lang="en-SG" dirty="0"/>
              <a:t>At least 5% compounded annual growth in uptime rate across plants</a:t>
            </a:r>
          </a:p>
          <a:p>
            <a:r>
              <a:rPr lang="en-SG" dirty="0"/>
              <a:t>No increase in compounded annual consumption rate across plants</a:t>
            </a:r>
          </a:p>
          <a:p>
            <a:endParaRPr lang="en-SG" dirty="0"/>
          </a:p>
          <a:p>
            <a:endParaRPr lang="en-SG" dirty="0"/>
          </a:p>
          <a:p>
            <a:endParaRPr lang="en-SG" dirty="0"/>
          </a:p>
        </p:txBody>
      </p:sp>
    </p:spTree>
    <p:extLst>
      <p:ext uri="{BB962C8B-B14F-4D97-AF65-F5344CB8AC3E}">
        <p14:creationId xmlns:p14="http://schemas.microsoft.com/office/powerpoint/2010/main" val="2198226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64BF4280-7495-A22F-58A4-E4A8E83C3522}"/>
              </a:ext>
            </a:extLst>
          </p:cNvPr>
          <p:cNvPicPr>
            <a:picLocks noChangeAspect="1"/>
          </p:cNvPicPr>
          <p:nvPr/>
        </p:nvPicPr>
        <p:blipFill>
          <a:blip r:embed="rId2"/>
          <a:stretch>
            <a:fillRect/>
          </a:stretch>
        </p:blipFill>
        <p:spPr>
          <a:xfrm>
            <a:off x="955865" y="2015399"/>
            <a:ext cx="10280271" cy="4473328"/>
          </a:xfrm>
          <a:prstGeom prst="rect">
            <a:avLst/>
          </a:prstGeom>
          <a:ln w="3175">
            <a:noFill/>
          </a:ln>
        </p:spPr>
      </p:pic>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smtClean="0"/>
              <a:t>Partner companies are selected based on higher uptime rate and lower consumption rate</a:t>
            </a:r>
            <a:endParaRPr lang="en-SG" sz="2800" dirty="0"/>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spTree>
    <p:extLst>
      <p:ext uri="{BB962C8B-B14F-4D97-AF65-F5344CB8AC3E}">
        <p14:creationId xmlns:p14="http://schemas.microsoft.com/office/powerpoint/2010/main" val="2400078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S</a:t>
            </a:r>
            <a:r>
              <a:rPr lang="en-SG" sz="2800" dirty="0" smtClean="0"/>
              <a:t>hortlisted targets </a:t>
            </a:r>
            <a:r>
              <a:rPr lang="en-SG" sz="2800" dirty="0"/>
              <a:t>r</a:t>
            </a:r>
            <a:r>
              <a:rPr lang="en-SG" sz="2800" dirty="0" smtClean="0"/>
              <a:t>anked </a:t>
            </a:r>
            <a:r>
              <a:rPr lang="en-SG" sz="2800" dirty="0"/>
              <a:t>based on </a:t>
            </a:r>
            <a:r>
              <a:rPr lang="en-SG" sz="2800" dirty="0" smtClean="0"/>
              <a:t>average </a:t>
            </a:r>
            <a:r>
              <a:rPr lang="en-SG" sz="2800" dirty="0"/>
              <a:t>u</a:t>
            </a:r>
            <a:r>
              <a:rPr lang="en-SG" sz="2800" dirty="0" smtClean="0"/>
              <a:t>ptime</a:t>
            </a:r>
            <a:endParaRPr lang="en-SG" sz="2800" dirty="0"/>
          </a:p>
        </p:txBody>
      </p:sp>
      <p:graphicFrame>
        <p:nvGraphicFramePr>
          <p:cNvPr id="5" name="Table 5">
            <a:extLst>
              <a:ext uri="{FF2B5EF4-FFF2-40B4-BE49-F238E27FC236}">
                <a16:creationId xmlns="" xmlns:a16="http://schemas.microsoft.com/office/drawing/2014/main" id="{ED296717-935B-AB9E-10A8-C2BCD9610278}"/>
              </a:ext>
            </a:extLst>
          </p:cNvPr>
          <p:cNvGraphicFramePr>
            <a:graphicFrameLocks noGrp="1"/>
          </p:cNvGraphicFramePr>
          <p:nvPr>
            <p:ph idx="1"/>
            <p:extLst/>
          </p:nvPr>
        </p:nvGraphicFramePr>
        <p:xfrm>
          <a:off x="534786" y="1987607"/>
          <a:ext cx="11122428" cy="3840480"/>
        </p:xfrm>
        <a:graphic>
          <a:graphicData uri="http://schemas.openxmlformats.org/drawingml/2006/table">
            <a:tbl>
              <a:tblPr firstRow="1" bandRow="1">
                <a:tableStyleId>{073A0DAA-6AF3-43AB-8588-CEC1D06C72B9}</a:tableStyleId>
              </a:tblPr>
              <a:tblGrid>
                <a:gridCol w="882443">
                  <a:extLst>
                    <a:ext uri="{9D8B030D-6E8A-4147-A177-3AD203B41FA5}">
                      <a16:colId xmlns="" xmlns:a16="http://schemas.microsoft.com/office/drawing/2014/main" val="2783099012"/>
                    </a:ext>
                  </a:extLst>
                </a:gridCol>
                <a:gridCol w="2456286">
                  <a:extLst>
                    <a:ext uri="{9D8B030D-6E8A-4147-A177-3AD203B41FA5}">
                      <a16:colId xmlns="" xmlns:a16="http://schemas.microsoft.com/office/drawing/2014/main" val="3449394239"/>
                    </a:ext>
                  </a:extLst>
                </a:gridCol>
                <a:gridCol w="2892960">
                  <a:extLst>
                    <a:ext uri="{9D8B030D-6E8A-4147-A177-3AD203B41FA5}">
                      <a16:colId xmlns="" xmlns:a16="http://schemas.microsoft.com/office/drawing/2014/main" val="2025826788"/>
                    </a:ext>
                  </a:extLst>
                </a:gridCol>
                <a:gridCol w="1801276">
                  <a:extLst>
                    <a:ext uri="{9D8B030D-6E8A-4147-A177-3AD203B41FA5}">
                      <a16:colId xmlns="" xmlns:a16="http://schemas.microsoft.com/office/drawing/2014/main" val="1667998720"/>
                    </a:ext>
                  </a:extLst>
                </a:gridCol>
                <a:gridCol w="1801276"/>
                <a:gridCol w="1288187">
                  <a:extLst>
                    <a:ext uri="{9D8B030D-6E8A-4147-A177-3AD203B41FA5}">
                      <a16:colId xmlns="" xmlns:a16="http://schemas.microsoft.com/office/drawing/2014/main" val="961815987"/>
                    </a:ext>
                  </a:extLst>
                </a:gridCol>
              </a:tblGrid>
              <a:tr h="640080">
                <a:tc>
                  <a:txBody>
                    <a:bodyPr/>
                    <a:lstStyle/>
                    <a:p>
                      <a:pPr algn="ctr"/>
                      <a:r>
                        <a:rPr lang="en-SG" dirty="0"/>
                        <a:t>Rank</a:t>
                      </a:r>
                      <a:endParaRPr lang="en-GB" dirty="0">
                        <a:solidFill>
                          <a:srgbClr val="000000"/>
                        </a:solidFill>
                      </a:endParaRPr>
                    </a:p>
                  </a:txBody>
                  <a:tcPr/>
                </a:tc>
                <a:tc>
                  <a:txBody>
                    <a:bodyPr/>
                    <a:lstStyle/>
                    <a:p>
                      <a:pPr algn="ctr"/>
                      <a:r>
                        <a:rPr lang="en-SG" dirty="0"/>
                        <a:t>Operator name</a:t>
                      </a:r>
                      <a:endParaRPr lang="en-GB" dirty="0">
                        <a:solidFill>
                          <a:srgbClr val="000000"/>
                        </a:solidFill>
                      </a:endParaRPr>
                    </a:p>
                  </a:txBody>
                  <a:tcPr/>
                </a:tc>
                <a:tc>
                  <a:txBody>
                    <a:bodyPr/>
                    <a:lstStyle/>
                    <a:p>
                      <a:pPr algn="ctr"/>
                      <a:r>
                        <a:rPr lang="en-SG" dirty="0"/>
                        <a:t>Owner</a:t>
                      </a:r>
                      <a:endParaRPr lang="en-GB" dirty="0">
                        <a:solidFill>
                          <a:srgbClr val="000000"/>
                        </a:solidFill>
                      </a:endParaRPr>
                    </a:p>
                  </a:txBody>
                  <a:tcPr/>
                </a:tc>
                <a:tc>
                  <a:txBody>
                    <a:bodyPr/>
                    <a:lstStyle/>
                    <a:p>
                      <a:pPr algn="ctr"/>
                      <a:r>
                        <a:rPr lang="en-SG" dirty="0"/>
                        <a:t>Total Farm Size </a:t>
                      </a:r>
                      <a:r>
                        <a:rPr lang="en-SG" b="0" dirty="0"/>
                        <a:t>(MW)</a:t>
                      </a:r>
                      <a:endParaRPr lang="en-GB" b="0" dirty="0">
                        <a:solidFill>
                          <a:srgbClr val="000000"/>
                        </a:solidFill>
                      </a:endParaRPr>
                    </a:p>
                  </a:txBody>
                  <a:tcPr/>
                </a:tc>
                <a:tc>
                  <a:txBody>
                    <a:bodyPr/>
                    <a:lstStyle/>
                    <a:p>
                      <a:pPr algn="ctr"/>
                      <a:r>
                        <a:rPr lang="en-GB" dirty="0" smtClean="0">
                          <a:solidFill>
                            <a:schemeClr val="bg1"/>
                          </a:solidFill>
                        </a:rPr>
                        <a:t>Average Uptime</a:t>
                      </a:r>
                    </a:p>
                    <a:p>
                      <a:pPr algn="ctr"/>
                      <a:r>
                        <a:rPr lang="en-GB" b="0" dirty="0" smtClean="0">
                          <a:solidFill>
                            <a:schemeClr val="bg1"/>
                          </a:solidFill>
                        </a:rPr>
                        <a:t>(</a:t>
                      </a:r>
                      <a:r>
                        <a:rPr lang="en-GB" b="0" dirty="0" err="1" smtClean="0">
                          <a:solidFill>
                            <a:schemeClr val="bg1"/>
                          </a:solidFill>
                        </a:rPr>
                        <a:t>MWh</a:t>
                      </a:r>
                      <a:r>
                        <a:rPr lang="en-GB" b="0" dirty="0" smtClean="0">
                          <a:solidFill>
                            <a:schemeClr val="bg1"/>
                          </a:solidFill>
                        </a:rPr>
                        <a:t>/MW)</a:t>
                      </a:r>
                      <a:endParaRPr lang="en-GB" b="0" dirty="0">
                        <a:solidFill>
                          <a:schemeClr val="bg1"/>
                        </a:solidFill>
                      </a:endParaRPr>
                    </a:p>
                  </a:txBody>
                  <a:tcPr/>
                </a:tc>
                <a:tc>
                  <a:txBody>
                    <a:bodyPr/>
                    <a:lstStyle/>
                    <a:p>
                      <a:pPr algn="ctr"/>
                      <a:r>
                        <a:rPr lang="en-SG" dirty="0"/>
                        <a:t>Location</a:t>
                      </a:r>
                      <a:endParaRPr lang="en-GB" dirty="0">
                        <a:solidFill>
                          <a:srgbClr val="000000"/>
                        </a:solidFill>
                      </a:endParaRPr>
                    </a:p>
                  </a:txBody>
                  <a:tcPr/>
                </a:tc>
                <a:extLst>
                  <a:ext uri="{0D108BD9-81ED-4DB2-BD59-A6C34878D82A}">
                    <a16:rowId xmlns="" xmlns:a16="http://schemas.microsoft.com/office/drawing/2014/main" val="1790246478"/>
                  </a:ext>
                </a:extLst>
              </a:tr>
              <a:tr h="640080">
                <a:tc>
                  <a:txBody>
                    <a:bodyPr/>
                    <a:lstStyle/>
                    <a:p>
                      <a:pPr algn="ctr"/>
                      <a:r>
                        <a:rPr lang="en-SG" dirty="0">
                          <a:solidFill>
                            <a:srgbClr val="000000"/>
                          </a:solidFill>
                        </a:rPr>
                        <a:t>1</a:t>
                      </a:r>
                      <a:endParaRPr lang="en-GB" dirty="0">
                        <a:solidFill>
                          <a:srgbClr val="000000"/>
                        </a:solidFill>
                      </a:endParaRPr>
                    </a:p>
                  </a:txBody>
                  <a:tcPr/>
                </a:tc>
                <a:tc>
                  <a:txBody>
                    <a:bodyPr/>
                    <a:lstStyle/>
                    <a:p>
                      <a:pPr algn="ctr"/>
                      <a:r>
                        <a:rPr lang="en-SG" dirty="0">
                          <a:solidFill>
                            <a:srgbClr val="000000"/>
                          </a:solidFill>
                        </a:rPr>
                        <a:t>FPL Energy Weatherford, LLC</a:t>
                      </a:r>
                      <a:endParaRPr lang="en-GB" dirty="0">
                        <a:solidFill>
                          <a:srgbClr val="000000"/>
                        </a:solidFill>
                      </a:endParaRPr>
                    </a:p>
                  </a:txBody>
                  <a:tcPr/>
                </a:tc>
                <a:tc>
                  <a:txBody>
                    <a:bodyPr/>
                    <a:lstStyle/>
                    <a:p>
                      <a:pPr algn="ctr"/>
                      <a:r>
                        <a:rPr lang="en-SG" dirty="0">
                          <a:solidFill>
                            <a:srgbClr val="000000"/>
                          </a:solidFill>
                        </a:rPr>
                        <a:t>Subsidiary of FPL Group, Inc</a:t>
                      </a:r>
                      <a:endParaRPr lang="en-GB" dirty="0">
                        <a:solidFill>
                          <a:srgbClr val="000000"/>
                        </a:solidFill>
                      </a:endParaRPr>
                    </a:p>
                  </a:txBody>
                  <a:tcPr/>
                </a:tc>
                <a:tc>
                  <a:txBody>
                    <a:bodyPr/>
                    <a:lstStyle/>
                    <a:p>
                      <a:pPr algn="ctr"/>
                      <a:r>
                        <a:rPr lang="en-SG" dirty="0">
                          <a:solidFill>
                            <a:srgbClr val="000000"/>
                          </a:solidFill>
                        </a:rPr>
                        <a:t>147</a:t>
                      </a:r>
                      <a:endParaRPr lang="en-GB" dirty="0">
                        <a:solidFill>
                          <a:srgbClr val="000000"/>
                        </a:solidFill>
                      </a:endParaRPr>
                    </a:p>
                  </a:txBody>
                  <a:tcPr/>
                </a:tc>
                <a:tc>
                  <a:txBody>
                    <a:bodyPr/>
                    <a:lstStyle/>
                    <a:p>
                      <a:pPr algn="ctr"/>
                      <a:r>
                        <a:rPr lang="en-GB" dirty="0" smtClean="0">
                          <a:solidFill>
                            <a:srgbClr val="000000"/>
                          </a:solidFill>
                        </a:rPr>
                        <a:t>4,235</a:t>
                      </a:r>
                      <a:endParaRPr lang="en-GB" dirty="0">
                        <a:solidFill>
                          <a:srgbClr val="000000"/>
                        </a:solidFill>
                      </a:endParaRPr>
                    </a:p>
                  </a:txBody>
                  <a:tcPr/>
                </a:tc>
                <a:tc>
                  <a:txBody>
                    <a:bodyPr/>
                    <a:lstStyle/>
                    <a:p>
                      <a:pPr algn="ctr"/>
                      <a:r>
                        <a:rPr lang="en-SG" dirty="0">
                          <a:solidFill>
                            <a:srgbClr val="000000"/>
                          </a:solidFill>
                        </a:rPr>
                        <a:t>Oklahoma</a:t>
                      </a:r>
                      <a:endParaRPr lang="en-GB" dirty="0">
                        <a:solidFill>
                          <a:srgbClr val="000000"/>
                        </a:solidFill>
                      </a:endParaRPr>
                    </a:p>
                  </a:txBody>
                  <a:tcPr/>
                </a:tc>
                <a:extLst>
                  <a:ext uri="{0D108BD9-81ED-4DB2-BD59-A6C34878D82A}">
                    <a16:rowId xmlns="" xmlns:a16="http://schemas.microsoft.com/office/drawing/2014/main" val="855993179"/>
                  </a:ext>
                </a:extLst>
              </a:tr>
              <a:tr h="640080">
                <a:tc>
                  <a:txBody>
                    <a:bodyPr/>
                    <a:lstStyle/>
                    <a:p>
                      <a:pPr algn="ctr"/>
                      <a:r>
                        <a:rPr lang="en-SG" dirty="0">
                          <a:solidFill>
                            <a:srgbClr val="000000"/>
                          </a:solidFill>
                        </a:rPr>
                        <a:t>2</a:t>
                      </a:r>
                      <a:endParaRPr lang="en-GB" dirty="0">
                        <a:solidFill>
                          <a:srgbClr val="000000"/>
                        </a:solidFill>
                      </a:endParaRPr>
                    </a:p>
                  </a:txBody>
                  <a:tcPr/>
                </a:tc>
                <a:tc>
                  <a:txBody>
                    <a:bodyPr/>
                    <a:lstStyle/>
                    <a:p>
                      <a:pPr algn="ctr"/>
                      <a:r>
                        <a:rPr lang="en-US" dirty="0">
                          <a:solidFill>
                            <a:srgbClr val="000000"/>
                          </a:solidFill>
                        </a:rPr>
                        <a:t>Trinity Hills Wind Farm LLC</a:t>
                      </a:r>
                      <a:endParaRPr lang="en-GB" dirty="0">
                        <a:solidFill>
                          <a:srgbClr val="000000"/>
                        </a:solidFill>
                      </a:endParaRPr>
                    </a:p>
                  </a:txBody>
                  <a:tcPr/>
                </a:tc>
                <a:tc>
                  <a:txBody>
                    <a:bodyPr/>
                    <a:lstStyle/>
                    <a:p>
                      <a:pPr algn="ctr"/>
                      <a:r>
                        <a:rPr lang="en-SG" dirty="0">
                          <a:solidFill>
                            <a:srgbClr val="000000"/>
                          </a:solidFill>
                        </a:rPr>
                        <a:t>Ares Management Corp.</a:t>
                      </a:r>
                    </a:p>
                  </a:txBody>
                  <a:tcPr/>
                </a:tc>
                <a:tc>
                  <a:txBody>
                    <a:bodyPr/>
                    <a:lstStyle/>
                    <a:p>
                      <a:pPr algn="ctr"/>
                      <a:r>
                        <a:rPr lang="en-SG" dirty="0">
                          <a:solidFill>
                            <a:srgbClr val="000000"/>
                          </a:solidFill>
                        </a:rPr>
                        <a:t>198</a:t>
                      </a:r>
                      <a:endParaRPr lang="en-GB" dirty="0">
                        <a:solidFill>
                          <a:srgbClr val="000000"/>
                        </a:solidFill>
                      </a:endParaRPr>
                    </a:p>
                  </a:txBody>
                  <a:tcPr/>
                </a:tc>
                <a:tc>
                  <a:txBody>
                    <a:bodyPr/>
                    <a:lstStyle/>
                    <a:p>
                      <a:pPr algn="ctr"/>
                      <a:r>
                        <a:rPr lang="en-GB" dirty="0" smtClean="0">
                          <a:solidFill>
                            <a:srgbClr val="000000"/>
                          </a:solidFill>
                        </a:rPr>
                        <a:t>4,062</a:t>
                      </a:r>
                      <a:endParaRPr lang="en-GB" dirty="0">
                        <a:solidFill>
                          <a:srgbClr val="000000"/>
                        </a:solidFill>
                      </a:endParaRPr>
                    </a:p>
                  </a:txBody>
                  <a:tcPr/>
                </a:tc>
                <a:tc>
                  <a:txBody>
                    <a:bodyPr/>
                    <a:lstStyle/>
                    <a:p>
                      <a:pPr algn="ctr"/>
                      <a:r>
                        <a:rPr lang="en-SG" dirty="0">
                          <a:solidFill>
                            <a:srgbClr val="000000"/>
                          </a:solidFill>
                        </a:rPr>
                        <a:t>Texas</a:t>
                      </a:r>
                      <a:endParaRPr lang="en-GB" dirty="0">
                        <a:solidFill>
                          <a:srgbClr val="000000"/>
                        </a:solidFill>
                      </a:endParaRPr>
                    </a:p>
                  </a:txBody>
                  <a:tcPr/>
                </a:tc>
                <a:extLst>
                  <a:ext uri="{0D108BD9-81ED-4DB2-BD59-A6C34878D82A}">
                    <a16:rowId xmlns="" xmlns:a16="http://schemas.microsoft.com/office/drawing/2014/main" val="1681325312"/>
                  </a:ext>
                </a:extLst>
              </a:tr>
              <a:tr h="640080">
                <a:tc>
                  <a:txBody>
                    <a:bodyPr/>
                    <a:lstStyle/>
                    <a:p>
                      <a:pPr algn="ctr"/>
                      <a:r>
                        <a:rPr lang="en-SG" dirty="0">
                          <a:solidFill>
                            <a:srgbClr val="000000"/>
                          </a:solidFill>
                        </a:rPr>
                        <a:t>3</a:t>
                      </a:r>
                    </a:p>
                  </a:txBody>
                  <a:tcPr/>
                </a:tc>
                <a:tc>
                  <a:txBody>
                    <a:bodyPr/>
                    <a:lstStyle/>
                    <a:p>
                      <a:pPr algn="ctr"/>
                      <a:r>
                        <a:rPr lang="en-GB" dirty="0">
                          <a:solidFill>
                            <a:srgbClr val="000000"/>
                          </a:solidFill>
                        </a:rPr>
                        <a:t>Pantex (NNSA)</a:t>
                      </a:r>
                    </a:p>
                  </a:txBody>
                  <a:tcPr/>
                </a:tc>
                <a:tc>
                  <a:txBody>
                    <a:bodyPr/>
                    <a:lstStyle/>
                    <a:p>
                      <a:pPr algn="ctr"/>
                      <a:r>
                        <a:rPr lang="en-SG" dirty="0">
                          <a:solidFill>
                            <a:srgbClr val="000000"/>
                          </a:solidFill>
                        </a:rPr>
                        <a:t>Government owned (NNSA)</a:t>
                      </a:r>
                    </a:p>
                  </a:txBody>
                  <a:tcPr/>
                </a:tc>
                <a:tc>
                  <a:txBody>
                    <a:bodyPr/>
                    <a:lstStyle/>
                    <a:p>
                      <a:pPr algn="ctr"/>
                      <a:r>
                        <a:rPr lang="en-SG" dirty="0">
                          <a:solidFill>
                            <a:srgbClr val="000000"/>
                          </a:solidFill>
                        </a:rPr>
                        <a:t>12</a:t>
                      </a:r>
                      <a:endParaRPr lang="en-GB" dirty="0">
                        <a:solidFill>
                          <a:srgbClr val="000000"/>
                        </a:solidFill>
                      </a:endParaRPr>
                    </a:p>
                  </a:txBody>
                  <a:tcPr/>
                </a:tc>
                <a:tc>
                  <a:txBody>
                    <a:bodyPr/>
                    <a:lstStyle/>
                    <a:p>
                      <a:pPr algn="ctr"/>
                      <a:r>
                        <a:rPr lang="en-GB" dirty="0" smtClean="0">
                          <a:solidFill>
                            <a:srgbClr val="000000"/>
                          </a:solidFill>
                        </a:rPr>
                        <a:t>3,773</a:t>
                      </a:r>
                      <a:endParaRPr lang="en-GB" dirty="0">
                        <a:solidFill>
                          <a:srgbClr val="000000"/>
                        </a:solidFill>
                      </a:endParaRPr>
                    </a:p>
                  </a:txBody>
                  <a:tcPr/>
                </a:tc>
                <a:tc>
                  <a:txBody>
                    <a:bodyPr/>
                    <a:lstStyle/>
                    <a:p>
                      <a:pPr algn="ctr"/>
                      <a:r>
                        <a:rPr lang="en-SG" dirty="0">
                          <a:solidFill>
                            <a:srgbClr val="000000"/>
                          </a:solidFill>
                        </a:rPr>
                        <a:t>Texas</a:t>
                      </a:r>
                      <a:endParaRPr lang="en-GB" dirty="0">
                        <a:solidFill>
                          <a:srgbClr val="000000"/>
                        </a:solidFill>
                      </a:endParaRPr>
                    </a:p>
                  </a:txBody>
                  <a:tcPr/>
                </a:tc>
                <a:extLst>
                  <a:ext uri="{0D108BD9-81ED-4DB2-BD59-A6C34878D82A}">
                    <a16:rowId xmlns="" xmlns:a16="http://schemas.microsoft.com/office/drawing/2014/main" val="560205386"/>
                  </a:ext>
                </a:extLst>
              </a:tr>
              <a:tr h="640080">
                <a:tc>
                  <a:txBody>
                    <a:bodyPr/>
                    <a:lstStyle/>
                    <a:p>
                      <a:pPr algn="ctr"/>
                      <a:r>
                        <a:rPr lang="en-SG" dirty="0">
                          <a:solidFill>
                            <a:srgbClr val="000000"/>
                          </a:solidFill>
                        </a:rPr>
                        <a:t>4</a:t>
                      </a:r>
                      <a:endParaRPr lang="en-GB" dirty="0">
                        <a:solidFill>
                          <a:srgbClr val="000000"/>
                        </a:solidFill>
                      </a:endParaRPr>
                    </a:p>
                  </a:txBody>
                  <a:tcPr/>
                </a:tc>
                <a:tc>
                  <a:txBody>
                    <a:bodyPr/>
                    <a:lstStyle/>
                    <a:p>
                      <a:pPr algn="ctr"/>
                      <a:r>
                        <a:rPr lang="en-US" dirty="0">
                          <a:solidFill>
                            <a:srgbClr val="000000"/>
                          </a:solidFill>
                        </a:rPr>
                        <a:t>Painted Hills Wind Holdings, LLC</a:t>
                      </a:r>
                      <a:endParaRPr lang="en-GB" dirty="0">
                        <a:solidFill>
                          <a:srgbClr val="000000"/>
                        </a:solidFill>
                      </a:endParaRPr>
                    </a:p>
                  </a:txBody>
                  <a:tcPr/>
                </a:tc>
                <a:tc>
                  <a:txBody>
                    <a:bodyPr/>
                    <a:lstStyle/>
                    <a:p>
                      <a:pPr algn="ctr"/>
                      <a:r>
                        <a:rPr lang="en-SG" dirty="0">
                          <a:solidFill>
                            <a:srgbClr val="000000"/>
                          </a:solidFill>
                        </a:rPr>
                        <a:t>Terra-Gen LLC (under PPA w Shell Energy)</a:t>
                      </a:r>
                    </a:p>
                  </a:txBody>
                  <a:tcPr/>
                </a:tc>
                <a:tc>
                  <a:txBody>
                    <a:bodyPr/>
                    <a:lstStyle/>
                    <a:p>
                      <a:pPr algn="ctr"/>
                      <a:r>
                        <a:rPr lang="en-SG" dirty="0">
                          <a:solidFill>
                            <a:srgbClr val="000000"/>
                          </a:solidFill>
                        </a:rPr>
                        <a:t>47</a:t>
                      </a:r>
                      <a:endParaRPr lang="en-GB" dirty="0">
                        <a:solidFill>
                          <a:srgbClr val="000000"/>
                        </a:solidFill>
                      </a:endParaRPr>
                    </a:p>
                  </a:txBody>
                  <a:tcPr/>
                </a:tc>
                <a:tc>
                  <a:txBody>
                    <a:bodyPr/>
                    <a:lstStyle/>
                    <a:p>
                      <a:pPr algn="ctr"/>
                      <a:r>
                        <a:rPr lang="en-GB" dirty="0" smtClean="0">
                          <a:solidFill>
                            <a:srgbClr val="000000"/>
                          </a:solidFill>
                        </a:rPr>
                        <a:t>2,515</a:t>
                      </a:r>
                      <a:endParaRPr lang="en-GB" dirty="0">
                        <a:solidFill>
                          <a:srgbClr val="000000"/>
                        </a:solidFill>
                      </a:endParaRPr>
                    </a:p>
                  </a:txBody>
                  <a:tcPr/>
                </a:tc>
                <a:tc>
                  <a:txBody>
                    <a:bodyPr/>
                    <a:lstStyle/>
                    <a:p>
                      <a:pPr algn="ctr"/>
                      <a:r>
                        <a:rPr lang="en-SG" dirty="0">
                          <a:solidFill>
                            <a:srgbClr val="000000"/>
                          </a:solidFill>
                        </a:rPr>
                        <a:t>California</a:t>
                      </a:r>
                      <a:endParaRPr lang="en-GB" dirty="0">
                        <a:solidFill>
                          <a:srgbClr val="000000"/>
                        </a:solidFill>
                      </a:endParaRPr>
                    </a:p>
                  </a:txBody>
                  <a:tcPr/>
                </a:tc>
                <a:extLst>
                  <a:ext uri="{0D108BD9-81ED-4DB2-BD59-A6C34878D82A}">
                    <a16:rowId xmlns="" xmlns:a16="http://schemas.microsoft.com/office/drawing/2014/main" val="3819056329"/>
                  </a:ext>
                </a:extLst>
              </a:tr>
              <a:tr h="640080">
                <a:tc>
                  <a:txBody>
                    <a:bodyPr/>
                    <a:lstStyle/>
                    <a:p>
                      <a:pPr algn="ctr"/>
                      <a:r>
                        <a:rPr lang="en-SG" dirty="0">
                          <a:solidFill>
                            <a:srgbClr val="000000"/>
                          </a:solidFill>
                        </a:rPr>
                        <a:t>5</a:t>
                      </a:r>
                      <a:endParaRPr lang="en-GB" dirty="0">
                        <a:solidFill>
                          <a:srgbClr val="000000"/>
                        </a:solidFill>
                      </a:endParaRPr>
                    </a:p>
                  </a:txBody>
                  <a:tcPr/>
                </a:tc>
                <a:tc>
                  <a:txBody>
                    <a:bodyPr/>
                    <a:lstStyle/>
                    <a:p>
                      <a:pPr algn="ctr"/>
                      <a:r>
                        <a:rPr lang="en-GB" dirty="0">
                          <a:solidFill>
                            <a:srgbClr val="000000"/>
                          </a:solidFill>
                        </a:rPr>
                        <a:t>Apple Blossom Wind, LLC</a:t>
                      </a:r>
                    </a:p>
                  </a:txBody>
                  <a:tcPr/>
                </a:tc>
                <a:tc>
                  <a:txBody>
                    <a:bodyPr/>
                    <a:lstStyle/>
                    <a:p>
                      <a:pPr algn="ctr"/>
                      <a:r>
                        <a:rPr lang="en-SG" dirty="0">
                          <a:solidFill>
                            <a:srgbClr val="000000"/>
                          </a:solidFill>
                        </a:rPr>
                        <a:t>AEP Renewables</a:t>
                      </a:r>
                    </a:p>
                  </a:txBody>
                  <a:tcPr/>
                </a:tc>
                <a:tc>
                  <a:txBody>
                    <a:bodyPr/>
                    <a:lstStyle/>
                    <a:p>
                      <a:pPr algn="ctr"/>
                      <a:r>
                        <a:rPr lang="en-SG" dirty="0">
                          <a:solidFill>
                            <a:srgbClr val="000000"/>
                          </a:solidFill>
                        </a:rPr>
                        <a:t>100</a:t>
                      </a:r>
                      <a:endParaRPr lang="en-GB" dirty="0">
                        <a:solidFill>
                          <a:srgbClr val="000000"/>
                        </a:solidFill>
                      </a:endParaRPr>
                    </a:p>
                  </a:txBody>
                  <a:tcPr/>
                </a:tc>
                <a:tc>
                  <a:txBody>
                    <a:bodyPr/>
                    <a:lstStyle/>
                    <a:p>
                      <a:pPr algn="ctr"/>
                      <a:r>
                        <a:rPr lang="en-GB" dirty="0" smtClean="0">
                          <a:solidFill>
                            <a:srgbClr val="000000"/>
                          </a:solidFill>
                        </a:rPr>
                        <a:t>2,431</a:t>
                      </a:r>
                      <a:endParaRPr lang="en-GB" dirty="0">
                        <a:solidFill>
                          <a:srgbClr val="000000"/>
                        </a:solidFill>
                      </a:endParaRPr>
                    </a:p>
                  </a:txBody>
                  <a:tcPr/>
                </a:tc>
                <a:tc>
                  <a:txBody>
                    <a:bodyPr/>
                    <a:lstStyle/>
                    <a:p>
                      <a:pPr algn="ctr"/>
                      <a:r>
                        <a:rPr lang="en-SG" dirty="0">
                          <a:solidFill>
                            <a:srgbClr val="000000"/>
                          </a:solidFill>
                        </a:rPr>
                        <a:t>Michigan</a:t>
                      </a:r>
                      <a:endParaRPr lang="en-GB" dirty="0">
                        <a:solidFill>
                          <a:srgbClr val="000000"/>
                        </a:solidFill>
                      </a:endParaRPr>
                    </a:p>
                  </a:txBody>
                  <a:tcPr/>
                </a:tc>
                <a:extLst>
                  <a:ext uri="{0D108BD9-81ED-4DB2-BD59-A6C34878D82A}">
                    <a16:rowId xmlns="" xmlns:a16="http://schemas.microsoft.com/office/drawing/2014/main" val="91617358"/>
                  </a:ext>
                </a:extLst>
              </a:tr>
            </a:tbl>
          </a:graphicData>
        </a:graphic>
      </p:graphicFrame>
    </p:spTree>
    <p:extLst>
      <p:ext uri="{BB962C8B-B14F-4D97-AF65-F5344CB8AC3E}">
        <p14:creationId xmlns:p14="http://schemas.microsoft.com/office/powerpoint/2010/main" val="545724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31</a:t>
            </a:fld>
            <a:endParaRPr lang="en-US" noProof="0" dirty="0"/>
          </a:p>
        </p:txBody>
      </p:sp>
      <p:sp>
        <p:nvSpPr>
          <p:cNvPr id="3" name="Title 2"/>
          <p:cNvSpPr>
            <a:spLocks noGrp="1"/>
          </p:cNvSpPr>
          <p:nvPr>
            <p:ph type="title"/>
          </p:nvPr>
        </p:nvSpPr>
        <p:spPr/>
        <p:txBody>
          <a:bodyPr>
            <a:normAutofit/>
          </a:bodyPr>
          <a:lstStyle/>
          <a:p>
            <a:r>
              <a:rPr lang="en-SG" sz="2800" dirty="0"/>
              <a:t>Potential roadmap </a:t>
            </a:r>
            <a:r>
              <a:rPr lang="en-SG" sz="2800" dirty="0" smtClean="0"/>
              <a:t>through acquisition of operator</a:t>
            </a:r>
            <a:endParaRPr lang="en-SG" sz="2800" dirty="0"/>
          </a:p>
        </p:txBody>
      </p:sp>
      <p:sp>
        <p:nvSpPr>
          <p:cNvPr id="4" name="Content Placeholder 3"/>
          <p:cNvSpPr>
            <a:spLocks noGrp="1"/>
          </p:cNvSpPr>
          <p:nvPr>
            <p:ph idx="1"/>
          </p:nvPr>
        </p:nvSpPr>
        <p:spPr>
          <a:xfrm>
            <a:off x="419100" y="1815686"/>
            <a:ext cx="11353800" cy="4113262"/>
          </a:xfrm>
        </p:spPr>
        <p:txBody>
          <a:bodyPr/>
          <a:lstStyle/>
          <a:p>
            <a:r>
              <a:rPr lang="en-SG" dirty="0"/>
              <a:t>Exit in 5-10 years as the market grows</a:t>
            </a:r>
          </a:p>
          <a:p>
            <a:r>
              <a:rPr lang="en-SG" dirty="0"/>
              <a:t>Repower older turbine through retrofitting (increase lifespan for ~5-10 years)</a:t>
            </a:r>
          </a:p>
          <a:p>
            <a:r>
              <a:rPr lang="en-SG" dirty="0"/>
              <a:t>Plant expansion capitalising on operating management</a:t>
            </a:r>
          </a:p>
          <a:p>
            <a:r>
              <a:rPr lang="en-SG" dirty="0"/>
              <a:t>Future establishment of hybrid farms</a:t>
            </a:r>
          </a:p>
          <a:p>
            <a:endParaRPr lang="en-SG" dirty="0"/>
          </a:p>
        </p:txBody>
      </p:sp>
    </p:spTree>
    <p:extLst>
      <p:ext uri="{BB962C8B-B14F-4D97-AF65-F5344CB8AC3E}">
        <p14:creationId xmlns:p14="http://schemas.microsoft.com/office/powerpoint/2010/main" val="172433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Reflection</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What can we do better or more?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32</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p:cNvSpPr>
            <a:spLocks noGrp="1"/>
          </p:cNvSpPr>
          <p:nvPr>
            <p:ph type="title"/>
          </p:nvPr>
        </p:nvSpPr>
        <p:spPr/>
        <p:txBody>
          <a:bodyPr>
            <a:normAutofit/>
          </a:bodyPr>
          <a:lstStyle/>
          <a:p>
            <a:r>
              <a:rPr lang="en-SG" sz="2800" dirty="0"/>
              <a:t>Future W</a:t>
            </a:r>
            <a:r>
              <a:rPr lang="en-SG" sz="2800" dirty="0" smtClean="0"/>
              <a:t>ork</a:t>
            </a:r>
            <a:endParaRPr lang="en-SG" sz="2800" dirty="0"/>
          </a:p>
        </p:txBody>
      </p:sp>
      <p:sp>
        <p:nvSpPr>
          <p:cNvPr id="4" name="Content Placeholder 3"/>
          <p:cNvSpPr>
            <a:spLocks noGrp="1"/>
          </p:cNvSpPr>
          <p:nvPr>
            <p:ph idx="1"/>
          </p:nvPr>
        </p:nvSpPr>
        <p:spPr/>
        <p:txBody>
          <a:bodyPr/>
          <a:lstStyle/>
          <a:p>
            <a:r>
              <a:rPr lang="en-SG" dirty="0"/>
              <a:t>Include more years of data into the historical performance analysis so that our dataset can be more robust</a:t>
            </a:r>
          </a:p>
          <a:p>
            <a:r>
              <a:rPr lang="en-SG" dirty="0"/>
              <a:t>Look into data on turbine manufacturers and explore investment opportunities with them</a:t>
            </a:r>
          </a:p>
          <a:p>
            <a:r>
              <a:rPr lang="en-SG" dirty="0"/>
              <a:t>Consider alternative case scenarios to analyse potential impact of state energy policies and population growth on the identified opportunities </a:t>
            </a:r>
          </a:p>
          <a:p>
            <a:r>
              <a:rPr lang="en-SG" dirty="0"/>
              <a:t>Explore wind energy data from other countries to consider overseas investment opportunities</a:t>
            </a:r>
          </a:p>
          <a:p>
            <a:pPr marL="0" indent="0">
              <a:buNone/>
            </a:pPr>
            <a:r>
              <a:rPr lang="en-SG" dirty="0"/>
              <a:t> </a:t>
            </a:r>
          </a:p>
        </p:txBody>
      </p:sp>
    </p:spTree>
    <p:extLst>
      <p:ext uri="{BB962C8B-B14F-4D97-AF65-F5344CB8AC3E}">
        <p14:creationId xmlns:p14="http://schemas.microsoft.com/office/powerpoint/2010/main" val="109515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34</a:t>
            </a:fld>
            <a:endParaRPr lang="en-US" noProof="0" dirty="0"/>
          </a:p>
        </p:txBody>
      </p:sp>
      <p:sp>
        <p:nvSpPr>
          <p:cNvPr id="3" name="Title 2">
            <a:extLst>
              <a:ext uri="{FF2B5EF4-FFF2-40B4-BE49-F238E27FC236}">
                <a16:creationId xmlns="" xmlns:a16="http://schemas.microsoft.com/office/drawing/2014/main"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 xmlns:a16="http://schemas.microsoft.com/office/drawing/2014/main" id="{5D0F864C-2AEA-C443-B942-EFCB29791963}"/>
              </a:ext>
            </a:extLst>
          </p:cNvPr>
          <p:cNvSpPr>
            <a:spLocks noGrp="1"/>
          </p:cNvSpPr>
          <p:nvPr>
            <p:ph idx="1"/>
          </p:nvPr>
        </p:nvSpPr>
        <p:spPr/>
        <p:txBody>
          <a:bodyPr/>
          <a:lstStyle/>
          <a:p>
            <a:r>
              <a:rPr lang="en-SG" dirty="0"/>
              <a:t>Data cleaning and validation with large volume of data</a:t>
            </a:r>
          </a:p>
          <a:p>
            <a:r>
              <a:rPr lang="en-SG" dirty="0"/>
              <a:t>Feature engineering</a:t>
            </a:r>
          </a:p>
          <a:p>
            <a:r>
              <a:rPr lang="en-SG" dirty="0"/>
              <a:t>Data gathering and understanding</a:t>
            </a:r>
          </a:p>
          <a:p>
            <a:r>
              <a:rPr lang="en-SG" dirty="0"/>
              <a:t>A data-driven approach in business decision-making</a:t>
            </a:r>
          </a:p>
          <a:p>
            <a:r>
              <a:rPr lang="en-SG" dirty="0"/>
              <a:t>In-dept market research </a:t>
            </a:r>
          </a:p>
          <a:p>
            <a:endParaRPr lang="en-SG" dirty="0"/>
          </a:p>
          <a:p>
            <a:endParaRPr lang="en-SG" dirty="0"/>
          </a:p>
        </p:txBody>
      </p:sp>
    </p:spTree>
    <p:extLst>
      <p:ext uri="{BB962C8B-B14F-4D97-AF65-F5344CB8AC3E}">
        <p14:creationId xmlns:p14="http://schemas.microsoft.com/office/powerpoint/2010/main" val="417081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35</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BF8039A-CC91-4182-BE91-65DD91EAB0D8}"/>
              </a:ext>
            </a:extLst>
          </p:cNvPr>
          <p:cNvSpPr>
            <a:spLocks noGrp="1"/>
          </p:cNvSpPr>
          <p:nvPr>
            <p:ph type="sldNum" sz="quarter" idx="12"/>
          </p:nvPr>
        </p:nvSpPr>
        <p:spPr/>
        <p:txBody>
          <a:bodyPr/>
          <a:lstStyle/>
          <a:p>
            <a:fld id="{D9BB3731-526F-4638-85F8-715D717FFC12}" type="slidenum">
              <a:rPr lang="en-US" smtClean="0"/>
              <a:t>36</a:t>
            </a:fld>
            <a:endParaRPr lang="en-US" dirty="0"/>
          </a:p>
        </p:txBody>
      </p:sp>
      <p:sp>
        <p:nvSpPr>
          <p:cNvPr id="20" name="Rectangle 19"/>
          <p:cNvSpPr/>
          <p:nvPr/>
        </p:nvSpPr>
        <p:spPr>
          <a:xfrm>
            <a:off x="838200" y="1825625"/>
            <a:ext cx="10514013" cy="4232275"/>
          </a:xfrm>
          <a:prstGeom prst="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5">
            <a:extLst>
              <a:ext uri="{FF2B5EF4-FFF2-40B4-BE49-F238E27FC236}">
                <a16:creationId xmlns="" xmlns:a16="http://schemas.microsoft.com/office/drawing/2014/main" id="{352265A1-CA22-407F-AB4C-E1D3E445D448}"/>
              </a:ext>
            </a:extLst>
          </p:cNvPr>
          <p:cNvSpPr>
            <a:spLocks noGrp="1"/>
          </p:cNvSpPr>
          <p:nvPr>
            <p:ph type="title"/>
          </p:nvPr>
        </p:nvSpPr>
        <p:spPr/>
        <p:txBody>
          <a:bodyPr/>
          <a:lstStyle/>
          <a:p>
            <a:r>
              <a:rPr lang="en-US" dirty="0"/>
              <a:t>APPENDIX</a:t>
            </a:r>
          </a:p>
        </p:txBody>
      </p:sp>
      <p:pic>
        <p:nvPicPr>
          <p:cNvPr id="17" name="Picture Placeholder 16"/>
          <p:cNvPicPr>
            <a:picLocks noGrp="1" noChangeAspect="1"/>
          </p:cNvPicPr>
          <p:nvPr>
            <p:ph type="pic" sz="quarter" idx="17"/>
          </p:nvPr>
        </p:nvPicPr>
        <p:blipFill rotWithShape="1">
          <a:blip r:embed="rId2" cstate="print">
            <a:grayscl/>
            <a:extLst>
              <a:ext uri="{28A0092B-C50C-407E-A947-70E740481C1C}">
                <a14:useLocalDpi xmlns:a14="http://schemas.microsoft.com/office/drawing/2010/main" val="0"/>
              </a:ext>
            </a:extLst>
          </a:blip>
          <a:srcRect/>
          <a:stretch/>
        </p:blipFill>
        <p:spPr/>
      </p:pic>
      <p:sp>
        <p:nvSpPr>
          <p:cNvPr id="21" name="Rectangle 20"/>
          <p:cNvSpPr/>
          <p:nvPr/>
        </p:nvSpPr>
        <p:spPr>
          <a:xfrm>
            <a:off x="3919728" y="1686859"/>
            <a:ext cx="4352544" cy="258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 Placeholder 15">
            <a:extLst>
              <a:ext uri="{FF2B5EF4-FFF2-40B4-BE49-F238E27FC236}">
                <a16:creationId xmlns="" xmlns:a16="http://schemas.microsoft.com/office/drawing/2014/main" id="{BBC65081-FCFC-4FD6-9562-2242A89DDFF3}"/>
              </a:ext>
            </a:extLst>
          </p:cNvPr>
          <p:cNvSpPr txBox="1">
            <a:spLocks/>
          </p:cNvSpPr>
          <p:nvPr/>
        </p:nvSpPr>
        <p:spPr>
          <a:xfrm>
            <a:off x="3919728" y="1944914"/>
            <a:ext cx="4352400" cy="943430"/>
          </a:xfrm>
          <a:prstGeom prst="rect">
            <a:avLst/>
          </a:prstGeom>
        </p:spPr>
        <p:txBody>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solidFill>
                <a:schemeClr val="bg1"/>
              </a:solidFill>
            </a:endParaRPr>
          </a:p>
        </p:txBody>
      </p:sp>
    </p:spTree>
    <p:extLst>
      <p:ext uri="{BB962C8B-B14F-4D97-AF65-F5344CB8AC3E}">
        <p14:creationId xmlns:p14="http://schemas.microsoft.com/office/powerpoint/2010/main" val="1394499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37</a:t>
            </a:fld>
            <a:endParaRPr lang="en-US" noProof="0" dirty="0"/>
          </a:p>
        </p:txBody>
      </p:sp>
      <p:sp>
        <p:nvSpPr>
          <p:cNvPr id="3" name="Title 2"/>
          <p:cNvSpPr>
            <a:spLocks noGrp="1"/>
          </p:cNvSpPr>
          <p:nvPr>
            <p:ph type="title"/>
          </p:nvPr>
        </p:nvSpPr>
        <p:spPr>
          <a:xfrm>
            <a:off x="433500" y="343525"/>
            <a:ext cx="11353800" cy="1187811"/>
          </a:xfrm>
        </p:spPr>
        <p:txBody>
          <a:bodyPr>
            <a:normAutofit/>
          </a:bodyPr>
          <a:lstStyle/>
          <a:p>
            <a:r>
              <a:rPr lang="en-SG" dirty="0"/>
              <a:t>Colour Palette</a:t>
            </a:r>
          </a:p>
        </p:txBody>
      </p:sp>
      <p:pic>
        <p:nvPicPr>
          <p:cNvPr id="5" name="Content Placeholder 4"/>
          <p:cNvPicPr>
            <a:picLocks noGrp="1" noChangeAspect="1"/>
          </p:cNvPicPr>
          <p:nvPr>
            <p:ph idx="1"/>
          </p:nvPr>
        </p:nvPicPr>
        <p:blipFill rotWithShape="1">
          <a:blip r:embed="rId2"/>
          <a:srcRect t="1014" b="65622"/>
          <a:stretch/>
        </p:blipFill>
        <p:spPr>
          <a:xfrm>
            <a:off x="287997" y="2030269"/>
            <a:ext cx="3522531" cy="2426597"/>
          </a:xfrm>
          <a:prstGeom prst="rect">
            <a:avLst/>
          </a:prstGeom>
        </p:spPr>
      </p:pic>
      <p:grpSp>
        <p:nvGrpSpPr>
          <p:cNvPr id="15" name="Group 14"/>
          <p:cNvGrpSpPr/>
          <p:nvPr/>
        </p:nvGrpSpPr>
        <p:grpSpPr>
          <a:xfrm>
            <a:off x="4237350" y="2254732"/>
            <a:ext cx="1353600" cy="1512463"/>
            <a:chOff x="5702400" y="2203200"/>
            <a:chExt cx="1353600" cy="1512463"/>
          </a:xfrm>
        </p:grpSpPr>
        <p:sp>
          <p:nvSpPr>
            <p:cNvPr id="6" name="TextBox 5"/>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0</a:t>
              </a:r>
            </a:p>
            <a:p>
              <a:r>
                <a:rPr lang="en-SG" sz="2000" dirty="0">
                  <a:solidFill>
                    <a:srgbClr val="000000"/>
                  </a:solidFill>
                </a:rPr>
                <a:t>G: 111</a:t>
              </a:r>
            </a:p>
            <a:p>
              <a:r>
                <a:rPr lang="en-SG" sz="2000" dirty="0">
                  <a:solidFill>
                    <a:srgbClr val="000000"/>
                  </a:solidFill>
                </a:rPr>
                <a:t>B: 131</a:t>
              </a:r>
            </a:p>
          </p:txBody>
        </p:sp>
        <p:sp>
          <p:nvSpPr>
            <p:cNvPr id="8" name="Rectangle 7"/>
            <p:cNvSpPr/>
            <p:nvPr/>
          </p:nvSpPr>
          <p:spPr>
            <a:xfrm>
              <a:off x="5760000" y="2203200"/>
              <a:ext cx="921600" cy="38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6" name="Group 15"/>
          <p:cNvGrpSpPr/>
          <p:nvPr/>
        </p:nvGrpSpPr>
        <p:grpSpPr>
          <a:xfrm>
            <a:off x="5854462" y="2257766"/>
            <a:ext cx="1353600" cy="1512463"/>
            <a:chOff x="7442296" y="2203200"/>
            <a:chExt cx="1353600" cy="1512463"/>
          </a:xfrm>
        </p:grpSpPr>
        <p:sp>
          <p:nvSpPr>
            <p:cNvPr id="9" name="TextBox 8"/>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222</a:t>
              </a:r>
            </a:p>
            <a:p>
              <a:r>
                <a:rPr lang="en-SG" sz="2000" dirty="0">
                  <a:solidFill>
                    <a:srgbClr val="000000"/>
                  </a:solidFill>
                </a:rPr>
                <a:t>G: 216</a:t>
              </a:r>
            </a:p>
            <a:p>
              <a:r>
                <a:rPr lang="en-SG" sz="2000" dirty="0">
                  <a:solidFill>
                    <a:srgbClr val="000000"/>
                  </a:solidFill>
                </a:rPr>
                <a:t>B: 164</a:t>
              </a:r>
            </a:p>
          </p:txBody>
        </p:sp>
        <p:sp>
          <p:nvSpPr>
            <p:cNvPr id="10" name="Rectangle 9"/>
            <p:cNvSpPr/>
            <p:nvPr/>
          </p:nvSpPr>
          <p:spPr>
            <a:xfrm>
              <a:off x="7499896" y="2203200"/>
              <a:ext cx="921600" cy="38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7471574" y="2248664"/>
            <a:ext cx="1353600" cy="1512463"/>
            <a:chOff x="9121096" y="2191064"/>
            <a:chExt cx="1353600" cy="1512463"/>
          </a:xfrm>
        </p:grpSpPr>
        <p:sp>
          <p:nvSpPr>
            <p:cNvPr id="11" name="TextBox 10"/>
            <p:cNvSpPr txBox="1"/>
            <p:nvPr/>
          </p:nvSpPr>
          <p:spPr>
            <a:xfrm>
              <a:off x="9121096" y="2687864"/>
              <a:ext cx="1353600" cy="1015663"/>
            </a:xfrm>
            <a:prstGeom prst="rect">
              <a:avLst/>
            </a:prstGeom>
            <a:noFill/>
          </p:spPr>
          <p:txBody>
            <a:bodyPr wrap="square" rtlCol="0">
              <a:spAutoFit/>
            </a:bodyPr>
            <a:lstStyle/>
            <a:p>
              <a:r>
                <a:rPr lang="en-SG" sz="2000" dirty="0">
                  <a:solidFill>
                    <a:srgbClr val="000000"/>
                  </a:solidFill>
                </a:rPr>
                <a:t>R: 77</a:t>
              </a:r>
            </a:p>
            <a:p>
              <a:r>
                <a:rPr lang="en-SG" sz="2000" dirty="0">
                  <a:solidFill>
                    <a:srgbClr val="000000"/>
                  </a:solidFill>
                </a:rPr>
                <a:t>G: 77</a:t>
              </a:r>
            </a:p>
            <a:p>
              <a:r>
                <a:rPr lang="en-SG" sz="2000" dirty="0">
                  <a:solidFill>
                    <a:srgbClr val="000000"/>
                  </a:solidFill>
                </a:rPr>
                <a:t>B: 77</a:t>
              </a:r>
            </a:p>
          </p:txBody>
        </p:sp>
        <p:sp>
          <p:nvSpPr>
            <p:cNvPr id="12" name="Rectangle 11"/>
            <p:cNvSpPr/>
            <p:nvPr/>
          </p:nvSpPr>
          <p:spPr>
            <a:xfrm>
              <a:off x="9178696" y="2191064"/>
              <a:ext cx="921600" cy="38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9088686" y="2260800"/>
            <a:ext cx="1353600" cy="1512463"/>
            <a:chOff x="10872888" y="2203200"/>
            <a:chExt cx="1353600" cy="1512463"/>
          </a:xfrm>
        </p:grpSpPr>
        <p:sp>
          <p:nvSpPr>
            <p:cNvPr id="13" name="TextBox 12"/>
            <p:cNvSpPr txBox="1"/>
            <p:nvPr/>
          </p:nvSpPr>
          <p:spPr>
            <a:xfrm>
              <a:off x="10872888" y="2700000"/>
              <a:ext cx="1353600" cy="1015663"/>
            </a:xfrm>
            <a:prstGeom prst="rect">
              <a:avLst/>
            </a:prstGeom>
            <a:noFill/>
          </p:spPr>
          <p:txBody>
            <a:bodyPr wrap="square" rtlCol="0">
              <a:spAutoFit/>
            </a:bodyPr>
            <a:lstStyle/>
            <a:p>
              <a:r>
                <a:rPr lang="en-SG" sz="2000" dirty="0">
                  <a:solidFill>
                    <a:srgbClr val="000000"/>
                  </a:solidFill>
                </a:rPr>
                <a:t>R: 121</a:t>
              </a:r>
            </a:p>
            <a:p>
              <a:r>
                <a:rPr lang="en-SG" sz="2000" dirty="0">
                  <a:solidFill>
                    <a:srgbClr val="000000"/>
                  </a:solidFill>
                </a:rPr>
                <a:t>G: 0</a:t>
              </a:r>
            </a:p>
            <a:p>
              <a:r>
                <a:rPr lang="en-SG" sz="2000" dirty="0">
                  <a:solidFill>
                    <a:srgbClr val="000000"/>
                  </a:solidFill>
                </a:rPr>
                <a:t>B: 0</a:t>
              </a:r>
            </a:p>
          </p:txBody>
        </p:sp>
        <p:sp>
          <p:nvSpPr>
            <p:cNvPr id="14" name="Rectangle 13"/>
            <p:cNvSpPr/>
            <p:nvPr/>
          </p:nvSpPr>
          <p:spPr>
            <a:xfrm>
              <a:off x="10930488" y="2203200"/>
              <a:ext cx="921600" cy="38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9" name="Group 18"/>
          <p:cNvGrpSpPr/>
          <p:nvPr/>
        </p:nvGrpSpPr>
        <p:grpSpPr>
          <a:xfrm>
            <a:off x="4237350" y="4626763"/>
            <a:ext cx="1353600" cy="1512463"/>
            <a:chOff x="5702400" y="2203200"/>
            <a:chExt cx="1353600" cy="1512463"/>
          </a:xfrm>
        </p:grpSpPr>
        <p:sp>
          <p:nvSpPr>
            <p:cNvPr id="20" name="TextBox 19"/>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50</a:t>
              </a:r>
            </a:p>
            <a:p>
              <a:r>
                <a:rPr lang="en-SG" sz="2000" dirty="0">
                  <a:solidFill>
                    <a:srgbClr val="000000"/>
                  </a:solidFill>
                </a:rPr>
                <a:t>G: 161</a:t>
              </a:r>
            </a:p>
            <a:p>
              <a:r>
                <a:rPr lang="en-SG" sz="2000" dirty="0">
                  <a:solidFill>
                    <a:srgbClr val="000000"/>
                  </a:solidFill>
                </a:rPr>
                <a:t>B: 166</a:t>
              </a:r>
            </a:p>
          </p:txBody>
        </p:sp>
        <p:sp>
          <p:nvSpPr>
            <p:cNvPr id="21" name="Rectangle 20"/>
            <p:cNvSpPr/>
            <p:nvPr/>
          </p:nvSpPr>
          <p:spPr>
            <a:xfrm>
              <a:off x="5760000" y="2203200"/>
              <a:ext cx="921600" cy="38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5868862" y="4629797"/>
            <a:ext cx="1353600" cy="1512463"/>
            <a:chOff x="7442296" y="2203200"/>
            <a:chExt cx="1353600" cy="1512463"/>
          </a:xfrm>
        </p:grpSpPr>
        <p:sp>
          <p:nvSpPr>
            <p:cNvPr id="23" name="TextBox 22"/>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150</a:t>
              </a:r>
            </a:p>
            <a:p>
              <a:r>
                <a:rPr lang="en-SG" sz="2000" dirty="0">
                  <a:solidFill>
                    <a:srgbClr val="000000"/>
                  </a:solidFill>
                </a:rPr>
                <a:t>G: 153</a:t>
              </a:r>
            </a:p>
            <a:p>
              <a:r>
                <a:rPr lang="en-SG" sz="2000" dirty="0">
                  <a:solidFill>
                    <a:srgbClr val="000000"/>
                  </a:solidFill>
                </a:rPr>
                <a:t>B: 89</a:t>
              </a:r>
            </a:p>
          </p:txBody>
        </p:sp>
        <p:sp>
          <p:nvSpPr>
            <p:cNvPr id="24" name="Rectangle 23"/>
            <p:cNvSpPr/>
            <p:nvPr/>
          </p:nvSpPr>
          <p:spPr>
            <a:xfrm>
              <a:off x="7499896" y="2203200"/>
              <a:ext cx="921600" cy="38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5" name="Group 24"/>
          <p:cNvGrpSpPr/>
          <p:nvPr/>
        </p:nvGrpSpPr>
        <p:grpSpPr>
          <a:xfrm>
            <a:off x="7500374" y="4620695"/>
            <a:ext cx="1353600" cy="1512463"/>
            <a:chOff x="9121096" y="2191064"/>
            <a:chExt cx="1353600" cy="1512463"/>
          </a:xfrm>
        </p:grpSpPr>
        <p:sp>
          <p:nvSpPr>
            <p:cNvPr id="26" name="TextBox 25"/>
            <p:cNvSpPr txBox="1"/>
            <p:nvPr/>
          </p:nvSpPr>
          <p:spPr>
            <a:xfrm>
              <a:off x="9121096" y="2687864"/>
              <a:ext cx="1353600" cy="1015663"/>
            </a:xfrm>
            <a:prstGeom prst="rect">
              <a:avLst/>
            </a:prstGeom>
            <a:noFill/>
          </p:spPr>
          <p:txBody>
            <a:bodyPr wrap="square" rtlCol="0">
              <a:spAutoFit/>
            </a:bodyPr>
            <a:lstStyle/>
            <a:p>
              <a:r>
                <a:rPr lang="en-SG" sz="2000" dirty="0">
                  <a:solidFill>
                    <a:srgbClr val="000000"/>
                  </a:solidFill>
                </a:rPr>
                <a:t>R: 96</a:t>
              </a:r>
            </a:p>
            <a:p>
              <a:r>
                <a:rPr lang="en-SG" sz="2000" dirty="0">
                  <a:solidFill>
                    <a:srgbClr val="000000"/>
                  </a:solidFill>
                </a:rPr>
                <a:t>G: 96</a:t>
              </a:r>
            </a:p>
            <a:p>
              <a:r>
                <a:rPr lang="en-SG" sz="2000" dirty="0">
                  <a:solidFill>
                    <a:srgbClr val="000000"/>
                  </a:solidFill>
                </a:rPr>
                <a:t>B: 50</a:t>
              </a:r>
            </a:p>
          </p:txBody>
        </p:sp>
        <p:sp>
          <p:nvSpPr>
            <p:cNvPr id="27" name="Rectangle 26"/>
            <p:cNvSpPr/>
            <p:nvPr/>
          </p:nvSpPr>
          <p:spPr>
            <a:xfrm>
              <a:off x="9178696" y="2191064"/>
              <a:ext cx="921600" cy="38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8" name="Group 27"/>
          <p:cNvGrpSpPr/>
          <p:nvPr/>
        </p:nvGrpSpPr>
        <p:grpSpPr>
          <a:xfrm>
            <a:off x="9131886" y="4632831"/>
            <a:ext cx="1353600" cy="1512463"/>
            <a:chOff x="10872888" y="2203200"/>
            <a:chExt cx="1353600" cy="1512463"/>
          </a:xfrm>
        </p:grpSpPr>
        <p:sp>
          <p:nvSpPr>
            <p:cNvPr id="29" name="TextBox 28"/>
            <p:cNvSpPr txBox="1"/>
            <p:nvPr/>
          </p:nvSpPr>
          <p:spPr>
            <a:xfrm>
              <a:off x="10872888" y="2700000"/>
              <a:ext cx="1353600" cy="1015663"/>
            </a:xfrm>
            <a:prstGeom prst="rect">
              <a:avLst/>
            </a:prstGeom>
            <a:noFill/>
          </p:spPr>
          <p:txBody>
            <a:bodyPr wrap="square" rtlCol="0">
              <a:spAutoFit/>
            </a:bodyPr>
            <a:lstStyle/>
            <a:p>
              <a:r>
                <a:rPr lang="en-SG" sz="2000" dirty="0">
                  <a:solidFill>
                    <a:srgbClr val="000000"/>
                  </a:solidFill>
                </a:rPr>
                <a:t>R: 60</a:t>
              </a:r>
            </a:p>
            <a:p>
              <a:r>
                <a:rPr lang="en-SG" sz="2000" dirty="0">
                  <a:solidFill>
                    <a:srgbClr val="000000"/>
                  </a:solidFill>
                </a:rPr>
                <a:t>G: 140</a:t>
              </a:r>
            </a:p>
            <a:p>
              <a:r>
                <a:rPr lang="en-SG" sz="2000" dirty="0">
                  <a:solidFill>
                    <a:srgbClr val="000000"/>
                  </a:solidFill>
                </a:rPr>
                <a:t>B: 65</a:t>
              </a:r>
            </a:p>
          </p:txBody>
        </p:sp>
        <p:sp>
          <p:nvSpPr>
            <p:cNvPr id="30" name="Rectangle 29"/>
            <p:cNvSpPr/>
            <p:nvPr/>
          </p:nvSpPr>
          <p:spPr>
            <a:xfrm>
              <a:off x="10930488" y="2203200"/>
              <a:ext cx="921600" cy="38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2" name="Group 31"/>
          <p:cNvGrpSpPr/>
          <p:nvPr/>
        </p:nvGrpSpPr>
        <p:grpSpPr>
          <a:xfrm>
            <a:off x="10705800" y="2251698"/>
            <a:ext cx="1353600" cy="1512463"/>
            <a:chOff x="5702400" y="2203200"/>
            <a:chExt cx="1353600" cy="1512463"/>
          </a:xfrm>
        </p:grpSpPr>
        <p:sp>
          <p:nvSpPr>
            <p:cNvPr id="33" name="TextBox 32"/>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204</a:t>
              </a:r>
            </a:p>
            <a:p>
              <a:r>
                <a:rPr lang="en-SG" sz="2000" dirty="0">
                  <a:solidFill>
                    <a:srgbClr val="000000"/>
                  </a:solidFill>
                </a:rPr>
                <a:t>G: 102</a:t>
              </a:r>
            </a:p>
            <a:p>
              <a:r>
                <a:rPr lang="en-SG" sz="2000" dirty="0">
                  <a:solidFill>
                    <a:srgbClr val="000000"/>
                  </a:solidFill>
                </a:rPr>
                <a:t>B: 0</a:t>
              </a:r>
            </a:p>
          </p:txBody>
        </p:sp>
        <p:sp>
          <p:nvSpPr>
            <p:cNvPr id="34" name="Rectangle 33"/>
            <p:cNvSpPr/>
            <p:nvPr/>
          </p:nvSpPr>
          <p:spPr>
            <a:xfrm>
              <a:off x="5760000" y="2203200"/>
              <a:ext cx="921600" cy="388800"/>
            </a:xfrm>
            <a:prstGeom prst="rect">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5" name="Group 34"/>
          <p:cNvGrpSpPr/>
          <p:nvPr/>
        </p:nvGrpSpPr>
        <p:grpSpPr>
          <a:xfrm>
            <a:off x="10763400" y="4623729"/>
            <a:ext cx="1353600" cy="1512463"/>
            <a:chOff x="7442296" y="2203200"/>
            <a:chExt cx="1353600" cy="1512463"/>
          </a:xfrm>
        </p:grpSpPr>
        <p:sp>
          <p:nvSpPr>
            <p:cNvPr id="36" name="TextBox 35"/>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255</a:t>
              </a:r>
            </a:p>
            <a:p>
              <a:r>
                <a:rPr lang="en-SG" sz="2000" dirty="0">
                  <a:solidFill>
                    <a:srgbClr val="000000"/>
                  </a:solidFill>
                </a:rPr>
                <a:t>G: 192</a:t>
              </a:r>
            </a:p>
            <a:p>
              <a:r>
                <a:rPr lang="en-SG" sz="2000" dirty="0">
                  <a:solidFill>
                    <a:srgbClr val="000000"/>
                  </a:solidFill>
                </a:rPr>
                <a:t>B: 0</a:t>
              </a:r>
            </a:p>
          </p:txBody>
        </p:sp>
        <p:sp>
          <p:nvSpPr>
            <p:cNvPr id="37" name="Rectangle 36"/>
            <p:cNvSpPr/>
            <p:nvPr/>
          </p:nvSpPr>
          <p:spPr>
            <a:xfrm>
              <a:off x="7499896" y="2203200"/>
              <a:ext cx="921600" cy="38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4" name="Table 3"/>
          <p:cNvGraphicFramePr>
            <a:graphicFrameLocks noGrp="1"/>
          </p:cNvGraphicFramePr>
          <p:nvPr>
            <p:extLst/>
          </p:nvPr>
        </p:nvGraphicFramePr>
        <p:xfrm>
          <a:off x="3982754" y="1907134"/>
          <a:ext cx="8035700" cy="370840"/>
        </p:xfrm>
        <a:graphic>
          <a:graphicData uri="http://schemas.openxmlformats.org/drawingml/2006/table">
            <a:tbl>
              <a:tblPr firstRow="1" bandRow="1">
                <a:tableStyleId>{5C22544A-7EE6-4342-B048-85BDC9FD1C3A}</a:tableStyleId>
              </a:tblPr>
              <a:tblGrid>
                <a:gridCol w="1607140">
                  <a:extLst>
                    <a:ext uri="{9D8B030D-6E8A-4147-A177-3AD203B41FA5}">
                      <a16:colId xmlns="" xmlns:a16="http://schemas.microsoft.com/office/drawing/2014/main" val="20000"/>
                    </a:ext>
                  </a:extLst>
                </a:gridCol>
                <a:gridCol w="1607140">
                  <a:extLst>
                    <a:ext uri="{9D8B030D-6E8A-4147-A177-3AD203B41FA5}">
                      <a16:colId xmlns="" xmlns:a16="http://schemas.microsoft.com/office/drawing/2014/main" val="20001"/>
                    </a:ext>
                  </a:extLst>
                </a:gridCol>
                <a:gridCol w="1607140">
                  <a:extLst>
                    <a:ext uri="{9D8B030D-6E8A-4147-A177-3AD203B41FA5}">
                      <a16:colId xmlns="" xmlns:a16="http://schemas.microsoft.com/office/drawing/2014/main" val="20002"/>
                    </a:ext>
                  </a:extLst>
                </a:gridCol>
                <a:gridCol w="1607140">
                  <a:extLst>
                    <a:ext uri="{9D8B030D-6E8A-4147-A177-3AD203B41FA5}">
                      <a16:colId xmlns="" xmlns:a16="http://schemas.microsoft.com/office/drawing/2014/main" val="20003"/>
                    </a:ext>
                  </a:extLst>
                </a:gridCol>
                <a:gridCol w="1607140">
                  <a:extLst>
                    <a:ext uri="{9D8B030D-6E8A-4147-A177-3AD203B41FA5}">
                      <a16:colId xmlns="" xmlns:a16="http://schemas.microsoft.com/office/drawing/2014/main" val="20004"/>
                    </a:ext>
                  </a:extLst>
                </a:gridCol>
              </a:tblGrid>
              <a:tr h="370840">
                <a:tc>
                  <a:txBody>
                    <a:bodyPr/>
                    <a:lstStyle/>
                    <a:p>
                      <a:pPr algn="ctr"/>
                      <a:r>
                        <a:rPr lang="en-SG" b="0" dirty="0">
                          <a:solidFill>
                            <a:srgbClr val="000000"/>
                          </a:solidFill>
                        </a:rPr>
                        <a:t>#006F83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#DED8A4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#4D4D4D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#790000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#CC6600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graphicFrame>
        <p:nvGraphicFramePr>
          <p:cNvPr id="38" name="Table 37"/>
          <p:cNvGraphicFramePr>
            <a:graphicFrameLocks noGrp="1"/>
          </p:cNvGraphicFramePr>
          <p:nvPr>
            <p:extLst/>
          </p:nvPr>
        </p:nvGraphicFramePr>
        <p:xfrm>
          <a:off x="3982754" y="4249552"/>
          <a:ext cx="8035700" cy="370840"/>
        </p:xfrm>
        <a:graphic>
          <a:graphicData uri="http://schemas.openxmlformats.org/drawingml/2006/table">
            <a:tbl>
              <a:tblPr firstRow="1" bandRow="1">
                <a:tableStyleId>{5C22544A-7EE6-4342-B048-85BDC9FD1C3A}</a:tableStyleId>
              </a:tblPr>
              <a:tblGrid>
                <a:gridCol w="1607140">
                  <a:extLst>
                    <a:ext uri="{9D8B030D-6E8A-4147-A177-3AD203B41FA5}">
                      <a16:colId xmlns="" xmlns:a16="http://schemas.microsoft.com/office/drawing/2014/main" val="20000"/>
                    </a:ext>
                  </a:extLst>
                </a:gridCol>
                <a:gridCol w="1607140">
                  <a:extLst>
                    <a:ext uri="{9D8B030D-6E8A-4147-A177-3AD203B41FA5}">
                      <a16:colId xmlns="" xmlns:a16="http://schemas.microsoft.com/office/drawing/2014/main" val="20001"/>
                    </a:ext>
                  </a:extLst>
                </a:gridCol>
                <a:gridCol w="1607140">
                  <a:extLst>
                    <a:ext uri="{9D8B030D-6E8A-4147-A177-3AD203B41FA5}">
                      <a16:colId xmlns="" xmlns:a16="http://schemas.microsoft.com/office/drawing/2014/main" val="20002"/>
                    </a:ext>
                  </a:extLst>
                </a:gridCol>
                <a:gridCol w="1607140">
                  <a:extLst>
                    <a:ext uri="{9D8B030D-6E8A-4147-A177-3AD203B41FA5}">
                      <a16:colId xmlns="" xmlns:a16="http://schemas.microsoft.com/office/drawing/2014/main" val="20003"/>
                    </a:ext>
                  </a:extLst>
                </a:gridCol>
                <a:gridCol w="1607140">
                  <a:extLst>
                    <a:ext uri="{9D8B030D-6E8A-4147-A177-3AD203B41FA5}">
                      <a16:colId xmlns="" xmlns:a16="http://schemas.microsoft.com/office/drawing/2014/main" val="20004"/>
                    </a:ext>
                  </a:extLst>
                </a:gridCol>
              </a:tblGrid>
              <a:tr h="370840">
                <a:tc>
                  <a:txBody>
                    <a:bodyPr/>
                    <a:lstStyle/>
                    <a:p>
                      <a:pPr algn="ctr"/>
                      <a:r>
                        <a:rPr lang="en-SG" sz="1800" b="0" kern="1200" dirty="0">
                          <a:solidFill>
                            <a:srgbClr val="000000"/>
                          </a:solidFill>
                          <a:latin typeface="+mn-lt"/>
                          <a:ea typeface="+mn-ea"/>
                          <a:cs typeface="+mn-cs"/>
                        </a:rPr>
                        <a:t>#32A1A6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#969959</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#606032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#3C8C41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#FFC000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321320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0318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818007"/>
            <a:ext cx="731520" cy="731520"/>
          </a:xfrm>
          <a:prstGeom prst="rect">
            <a:avLst/>
          </a:prstGeom>
        </p:spPr>
      </p:pic>
      <p:sp>
        <p:nvSpPr>
          <p:cNvPr id="7" name="Title 6">
            <a:extLst>
              <a:ext uri="{FF2B5EF4-FFF2-40B4-BE49-F238E27FC236}">
                <a16:creationId xmlns=""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 xmlns:a16="http://schemas.microsoft.com/office/drawing/2014/main" id="{288B31D3-0789-4DF4-AD20-93415472DD16}"/>
              </a:ext>
            </a:extLst>
          </p:cNvPr>
          <p:cNvSpPr>
            <a:spLocks noGrp="1"/>
          </p:cNvSpPr>
          <p:nvPr>
            <p:ph type="body" idx="21"/>
          </p:nvPr>
        </p:nvSpPr>
        <p:spPr>
          <a:xfrm>
            <a:off x="4697749" y="1836598"/>
            <a:ext cx="2498698" cy="539496"/>
          </a:xfrm>
        </p:spPr>
        <p:txBody>
          <a:bodyPr>
            <a:noAutofit/>
          </a:bodyPr>
          <a:lstStyle/>
          <a:p>
            <a:r>
              <a:rPr lang="en-US" dirty="0"/>
              <a:t>US Wind Generation Market</a:t>
            </a:r>
          </a:p>
        </p:txBody>
      </p:sp>
      <p:sp>
        <p:nvSpPr>
          <p:cNvPr id="32" name="Text Placeholder 31">
            <a:extLst>
              <a:ext uri="{FF2B5EF4-FFF2-40B4-BE49-F238E27FC236}">
                <a16:creationId xmlns="" xmlns:a16="http://schemas.microsoft.com/office/drawing/2014/main" id="{E19D2F06-5815-4EF2-9A13-83A5ABF34AC6}"/>
              </a:ext>
            </a:extLst>
          </p:cNvPr>
          <p:cNvSpPr>
            <a:spLocks noGrp="1"/>
          </p:cNvSpPr>
          <p:nvPr>
            <p:ph type="body" idx="27"/>
          </p:nvPr>
        </p:nvSpPr>
        <p:spPr>
          <a:xfrm>
            <a:off x="4697749" y="3043293"/>
            <a:ext cx="2498698" cy="539496"/>
          </a:xfrm>
        </p:spPr>
        <p:txBody>
          <a:bodyPr>
            <a:noAutofit/>
          </a:bodyPr>
          <a:lstStyle/>
          <a:p>
            <a:r>
              <a:rPr lang="en-US" dirty="0"/>
              <a:t>Growth Outlook for Wind in U.S.</a:t>
            </a:r>
          </a:p>
        </p:txBody>
      </p:sp>
      <p:sp>
        <p:nvSpPr>
          <p:cNvPr id="30" name="Text Placeholder 29">
            <a:extLst>
              <a:ext uri="{FF2B5EF4-FFF2-40B4-BE49-F238E27FC236}">
                <a16:creationId xmlns="" xmlns:a16="http://schemas.microsoft.com/office/drawing/2014/main" id="{B475F4D3-1586-43BE-AC84-DD98C4648AEF}"/>
              </a:ext>
            </a:extLst>
          </p:cNvPr>
          <p:cNvSpPr>
            <a:spLocks noGrp="1"/>
          </p:cNvSpPr>
          <p:nvPr>
            <p:ph type="body" idx="25"/>
          </p:nvPr>
        </p:nvSpPr>
        <p:spPr>
          <a:xfrm>
            <a:off x="4697749" y="43110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1833106"/>
            <a:ext cx="2498698" cy="542987"/>
          </a:xfrm>
        </p:spPr>
        <p:txBody>
          <a:bodyPr>
            <a:noAutofit/>
          </a:bodyPr>
          <a:lstStyle/>
          <a:p>
            <a:r>
              <a:rPr lang="en-US" dirty="0" smtClean="0"/>
              <a:t>Partner Selection &amp; Investment </a:t>
            </a:r>
            <a:r>
              <a:rPr lang="en-US" dirty="0"/>
              <a:t>Plan</a:t>
            </a:r>
          </a:p>
        </p:txBody>
      </p:sp>
      <p:sp>
        <p:nvSpPr>
          <p:cNvPr id="33"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3038008"/>
            <a:ext cx="2498698" cy="291518"/>
          </a:xfrm>
        </p:spPr>
        <p:txBody>
          <a:bodyPr>
            <a:normAutofit/>
          </a:bodyPr>
          <a:lstStyle/>
          <a:p>
            <a:r>
              <a:rPr lang="en-US" dirty="0" smtClean="0"/>
              <a:t>Reflection</a:t>
            </a:r>
            <a:endParaRPr lang="en-US" dirty="0"/>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5797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8211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579738"/>
            <a:ext cx="731520" cy="731520"/>
          </a:xfrm>
          <a:prstGeom prst="rect">
            <a:avLst/>
          </a:prstGeom>
        </p:spPr>
      </p:pic>
      <p:sp>
        <p:nvSpPr>
          <p:cNvPr id="76" name="TextBox 75"/>
          <p:cNvSpPr txBox="1"/>
          <p:nvPr/>
        </p:nvSpPr>
        <p:spPr>
          <a:xfrm>
            <a:off x="4632426" y="14955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4896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6998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39700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6998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solidFill>
                  <a:srgbClr val="C00000"/>
                </a:solidFill>
              </a:rPr>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5"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124945538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546922004"/>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rgbClr val="000000"/>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rgbClr val="000000"/>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rgbClr val="000000"/>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rgbClr val="000000"/>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rgbClr val="000000"/>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rgbClr val="000000"/>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rgbClr val="000000"/>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rgbClr val="000000"/>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rgbClr val="000000"/>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chemeClr val="bg1"/>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 xmlns:a16="http://schemas.microsoft.com/office/drawing/2014/main" val="20000"/>
                    </a:ext>
                  </a:extLst>
                </a:gridCol>
                <a:gridCol w="1302529">
                  <a:extLst>
                    <a:ext uri="{9D8B030D-6E8A-4147-A177-3AD203B41FA5}">
                      <a16:colId xmlns=""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 xmlns:a16="http://schemas.microsoft.com/office/drawing/2014/main" val="20000"/>
                    </a:ext>
                  </a:extLst>
                </a:gridCol>
                <a:gridCol w="1402061">
                  <a:extLst>
                    <a:ext uri="{9D8B030D-6E8A-4147-A177-3AD203B41FA5}">
                      <a16:colId xmlns=""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3.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2373</Words>
  <Application>Microsoft Office PowerPoint</Application>
  <PresentationFormat>Widescreen</PresentationFormat>
  <Paragraphs>399</Paragraphs>
  <Slides>37</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Caveats</vt:lpstr>
      <vt:lpstr>Key Evaluation Metrics</vt:lpstr>
      <vt:lpstr>Older wind farms have higher efficiency growth rate and lower net generation and uptime growth rate.</vt:lpstr>
      <vt:lpstr>States with the highest wind speed also have the highest uptime*</vt:lpstr>
      <vt:lpstr>The ideal number of cluster is k=2</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Reflection</vt:lpstr>
      <vt:lpstr>Future Work</vt:lpstr>
      <vt:lpstr>What we have learnt</vt:lpstr>
      <vt:lpstr>PowerPoint Presentation</vt:lpstr>
      <vt:lpstr>APPENDIX</vt:lpstr>
      <vt:lpstr>Colour Palette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2023-03-22T12:46:21Z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